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617" r:id="rId2"/>
    <p:sldId id="619" r:id="rId3"/>
    <p:sldId id="618" r:id="rId4"/>
    <p:sldId id="627" r:id="rId5"/>
    <p:sldId id="596" r:id="rId6"/>
    <p:sldId id="632" r:id="rId7"/>
    <p:sldId id="520" r:id="rId8"/>
    <p:sldId id="607" r:id="rId9"/>
    <p:sldId id="450" r:id="rId10"/>
    <p:sldId id="522" r:id="rId11"/>
    <p:sldId id="526" r:id="rId12"/>
    <p:sldId id="527" r:id="rId13"/>
    <p:sldId id="523" r:id="rId14"/>
    <p:sldId id="524" r:id="rId15"/>
    <p:sldId id="528" r:id="rId16"/>
    <p:sldId id="294" r:id="rId17"/>
    <p:sldId id="608" r:id="rId18"/>
    <p:sldId id="600" r:id="rId19"/>
    <p:sldId id="529" r:id="rId20"/>
    <p:sldId id="616" r:id="rId21"/>
    <p:sldId id="615" r:id="rId22"/>
    <p:sldId id="593" r:id="rId23"/>
    <p:sldId id="563" r:id="rId24"/>
    <p:sldId id="532" r:id="rId25"/>
    <p:sldId id="517" r:id="rId26"/>
    <p:sldId id="629" r:id="rId27"/>
    <p:sldId id="633" r:id="rId28"/>
    <p:sldId id="551" r:id="rId29"/>
    <p:sldId id="552" r:id="rId30"/>
    <p:sldId id="609" r:id="rId31"/>
    <p:sldId id="610" r:id="rId32"/>
    <p:sldId id="611" r:id="rId33"/>
    <p:sldId id="548" r:id="rId34"/>
    <p:sldId id="550" r:id="rId35"/>
    <p:sldId id="613" r:id="rId36"/>
    <p:sldId id="554" r:id="rId37"/>
    <p:sldId id="561" r:id="rId38"/>
    <p:sldId id="546" r:id="rId39"/>
    <p:sldId id="530" r:id="rId40"/>
    <p:sldId id="531" r:id="rId41"/>
    <p:sldId id="518" r:id="rId42"/>
    <p:sldId id="626" r:id="rId43"/>
    <p:sldId id="612" r:id="rId44"/>
    <p:sldId id="604" r:id="rId45"/>
    <p:sldId id="504" r:id="rId46"/>
    <p:sldId id="505" r:id="rId47"/>
    <p:sldId id="506" r:id="rId48"/>
    <p:sldId id="507" r:id="rId49"/>
    <p:sldId id="508" r:id="rId50"/>
    <p:sldId id="509" r:id="rId51"/>
    <p:sldId id="583" r:id="rId52"/>
    <p:sldId id="621" r:id="rId53"/>
    <p:sldId id="625" r:id="rId54"/>
    <p:sldId id="631" r:id="rId55"/>
    <p:sldId id="624" r:id="rId56"/>
    <p:sldId id="519" r:id="rId57"/>
    <p:sldId id="553" r:id="rId58"/>
    <p:sldId id="534" r:id="rId59"/>
    <p:sldId id="537" r:id="rId60"/>
    <p:sldId id="541" r:id="rId61"/>
    <p:sldId id="542" r:id="rId62"/>
    <p:sldId id="543" r:id="rId63"/>
    <p:sldId id="558" r:id="rId64"/>
    <p:sldId id="559" r:id="rId65"/>
    <p:sldId id="560" r:id="rId66"/>
    <p:sldId id="564" r:id="rId67"/>
    <p:sldId id="567" r:id="rId68"/>
    <p:sldId id="568" r:id="rId69"/>
    <p:sldId id="511" r:id="rId70"/>
    <p:sldId id="512" r:id="rId71"/>
    <p:sldId id="513" r:id="rId72"/>
    <p:sldId id="590" r:id="rId73"/>
    <p:sldId id="591" r:id="rId74"/>
    <p:sldId id="592" r:id="rId75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13" autoAdjust="0"/>
  </p:normalViewPr>
  <p:slideViewPr>
    <p:cSldViewPr snapToGrid="0">
      <p:cViewPr varScale="1">
        <p:scale>
          <a:sx n="79" d="100"/>
          <a:sy n="79" d="100"/>
        </p:scale>
        <p:origin x="3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3F0E-B428-44C2-9E1B-3B1F316AA55D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0752F-8BE0-4730-B46B-F93587E15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3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18572-DE2F-4CA9-8912-BCC2F080034E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5E8CE-60FA-4DD5-94A3-151E04578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vs macro-ecology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4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about this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2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01F2D-2904-4B2E-A8A7-11A2ACF62E7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577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Coverage richness and rarefied richness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5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about this one. Is more about equality/ evenness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9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8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73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8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74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2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see here? Latitude, mountain ranges rain forest, </a:t>
            </a:r>
            <a:r>
              <a:rPr lang="en-US" dirty="0" err="1"/>
              <a:t>cral</a:t>
            </a:r>
            <a:r>
              <a:rPr lang="en-US" dirty="0"/>
              <a:t> reefs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7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Hypothesised</a:t>
            </a:r>
            <a:r>
              <a:rPr lang="en-US" dirty="0"/>
              <a:t> mechanisms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Taxon dependent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3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Biogeograpy</a:t>
            </a:r>
            <a:r>
              <a:rPr lang="en-US" dirty="0"/>
              <a:t> and historical contingency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7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measure the biodiversity of this place, focusing first on the number of species. How do we do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1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impossible to measure every single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5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impossible to measure every single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91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explains this ubiquitous pattern of the species/are relationship?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E8CE-60FA-4DD5-94A3-151E045785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4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5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0B144-8F0F-42D5-B4FC-C9FF98B829A7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32C26-BA3E-42D0-B52D-AE8EA0D86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mma.Ladouceur@idiv.de" TargetMode="External"/><Relationship Id="rId2" Type="http://schemas.openxmlformats.org/officeDocument/2006/relationships/hyperlink" Target="mailto:roel.klink@idiv.d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oel.klink@idiv.d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emf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5" Type="http://schemas.openxmlformats.org/officeDocument/2006/relationships/image" Target="../media/image39.png"/><Relationship Id="rId4" Type="http://schemas.openxmlformats.org/officeDocument/2006/relationships/image" Target="../media/image10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5928-3A14-4D5A-B8F1-35A476004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1215"/>
            <a:ext cx="9144000" cy="1909763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Week 2: Measuring and comparing biodiversity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E06B7-80B5-4A5F-B305-DB29D90AA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3090"/>
            <a:ext cx="9144000" cy="7344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Roel van Klink (</a:t>
            </a:r>
            <a:r>
              <a:rPr lang="en-US" dirty="0">
                <a:hlinkClick r:id="rId2"/>
              </a:rPr>
              <a:t>roel.klink@idiv.de</a:t>
            </a:r>
            <a:r>
              <a:rPr lang="en-US" dirty="0"/>
              <a:t>)</a:t>
            </a:r>
          </a:p>
          <a:p>
            <a:r>
              <a:rPr lang="en-US" dirty="0"/>
              <a:t>Emma Ladouceur </a:t>
            </a:r>
            <a:r>
              <a:rPr lang="en-US" dirty="0">
                <a:hlinkClick r:id="rId3"/>
              </a:rPr>
              <a:t>(Emma.Ladouceur@idiv.de</a:t>
            </a:r>
            <a:r>
              <a:rPr lang="en-US" dirty="0"/>
              <a:t>) </a:t>
            </a:r>
          </a:p>
        </p:txBody>
      </p:sp>
      <p:pic>
        <p:nvPicPr>
          <p:cNvPr id="4" name="Picture 2" descr="Downloads">
            <a:extLst>
              <a:ext uri="{FF2B5EF4-FFF2-40B4-BE49-F238E27FC236}">
                <a16:creationId xmlns:a16="http://schemas.microsoft.com/office/drawing/2014/main" id="{D36BBC29-FCFE-46FC-9E6B-A3D2984D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606" y="90"/>
            <a:ext cx="4985427" cy="13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D8FEA2BF-FF41-4753-8448-FEFF42617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458" y="90"/>
            <a:ext cx="4305077" cy="153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93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800" y="3323968"/>
            <a:ext cx="4199150" cy="304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59" y="757099"/>
            <a:ext cx="4757352" cy="3036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61199" y="403156"/>
            <a:ext cx="2057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Latitude </a:t>
            </a:r>
          </a:p>
        </p:txBody>
      </p:sp>
    </p:spTree>
    <p:extLst>
      <p:ext uri="{BB962C8B-B14F-4D97-AF65-F5344CB8AC3E}">
        <p14:creationId xmlns:p14="http://schemas.microsoft.com/office/powerpoint/2010/main" val="195839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319" y="2950553"/>
            <a:ext cx="7605291" cy="3802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8659" y="6426408"/>
            <a:ext cx="439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Global Net Productivity—NASA Observatory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467" y="131339"/>
            <a:ext cx="40038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Why Latitude?</a:t>
            </a:r>
          </a:p>
          <a:p>
            <a:endParaRPr lang="en-US" sz="2400" b="1" dirty="0"/>
          </a:p>
          <a:p>
            <a:r>
              <a:rPr lang="en-US" sz="2400" b="1" dirty="0"/>
              <a:t>Area</a:t>
            </a:r>
          </a:p>
          <a:p>
            <a:r>
              <a:rPr lang="en-US" sz="2400" b="1" dirty="0"/>
              <a:t>Energy</a:t>
            </a:r>
          </a:p>
          <a:p>
            <a:r>
              <a:rPr lang="en-US" sz="2400" b="1" dirty="0"/>
              <a:t>Climate (stability/harshness)</a:t>
            </a:r>
          </a:p>
          <a:p>
            <a:r>
              <a:rPr lang="en-US" sz="2400" b="1" dirty="0"/>
              <a:t>Historical Biogeography: </a:t>
            </a:r>
          </a:p>
          <a:p>
            <a:r>
              <a:rPr lang="en-US" sz="2400" b="1" dirty="0"/>
              <a:t>	-repeated disturbance </a:t>
            </a:r>
          </a:p>
          <a:p>
            <a:r>
              <a:rPr lang="en-US" sz="2400" b="1" dirty="0"/>
              <a:t>	-evolutionary speed</a:t>
            </a:r>
          </a:p>
          <a:p>
            <a:r>
              <a:rPr lang="en-US" sz="2400" b="1" dirty="0"/>
              <a:t>More biotic interactions</a:t>
            </a:r>
          </a:p>
        </p:txBody>
      </p:sp>
    </p:spTree>
    <p:extLst>
      <p:ext uri="{BB962C8B-B14F-4D97-AF65-F5344CB8AC3E}">
        <p14:creationId xmlns:p14="http://schemas.microsoft.com/office/powerpoint/2010/main" val="2897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036" y="480291"/>
            <a:ext cx="5863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Precipitation, Energy, Temperature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830" y="1081960"/>
            <a:ext cx="5961748" cy="336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642" y="193964"/>
            <a:ext cx="3482985" cy="63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7626" y="332684"/>
            <a:ext cx="5757657" cy="31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58" y="3335800"/>
            <a:ext cx="5941115" cy="3263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02" y="2717406"/>
            <a:ext cx="1317791" cy="9116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92731" y="316791"/>
            <a:ext cx="278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Taxonomic scale matters</a:t>
            </a:r>
          </a:p>
        </p:txBody>
      </p:sp>
    </p:spTree>
    <p:extLst>
      <p:ext uri="{BB962C8B-B14F-4D97-AF65-F5344CB8AC3E}">
        <p14:creationId xmlns:p14="http://schemas.microsoft.com/office/powerpoint/2010/main" val="18207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0335" y="2827867"/>
            <a:ext cx="6279936" cy="37335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415" y="6456220"/>
            <a:ext cx="325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Dunn et al. 2009, Ecology Letters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26" y="-1"/>
            <a:ext cx="7291112" cy="3131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31785" y="513304"/>
            <a:ext cx="3460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Biogeography matters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662" y="3058373"/>
            <a:ext cx="2712038" cy="35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98" y="511926"/>
            <a:ext cx="5236143" cy="59869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2242" y="240632"/>
            <a:ext cx="4680875" cy="4071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0488" y="2915316"/>
            <a:ext cx="2794827" cy="3297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65970" y="6314174"/>
            <a:ext cx="29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Kerr and Packer 1997, Nature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29600" y="240632"/>
            <a:ext cx="30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Habitat heterogeneity matters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FB53E1-54EB-46FB-A88C-AE25DE5A8DA1}"/>
              </a:ext>
            </a:extLst>
          </p:cNvPr>
          <p:cNvCxnSpPr/>
          <p:nvPr/>
        </p:nvCxnSpPr>
        <p:spPr>
          <a:xfrm>
            <a:off x="7003915" y="3258766"/>
            <a:ext cx="2947481" cy="612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F89554-AD91-4B86-A7DD-780624752436}"/>
              </a:ext>
            </a:extLst>
          </p:cNvPr>
          <p:cNvCxnSpPr>
            <a:cxnSpLocks/>
          </p:cNvCxnSpPr>
          <p:nvPr/>
        </p:nvCxnSpPr>
        <p:spPr>
          <a:xfrm>
            <a:off x="7334655" y="2003898"/>
            <a:ext cx="2344366" cy="2889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EC45C-C879-4C15-B49B-B2F6B1A1D9CA}"/>
              </a:ext>
            </a:extLst>
          </p:cNvPr>
          <p:cNvCxnSpPr>
            <a:cxnSpLocks/>
          </p:cNvCxnSpPr>
          <p:nvPr/>
        </p:nvCxnSpPr>
        <p:spPr>
          <a:xfrm flipH="1" flipV="1">
            <a:off x="3336587" y="2813634"/>
            <a:ext cx="2918298" cy="279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FF9BAC-2F20-497D-A58C-5627FA950857}"/>
              </a:ext>
            </a:extLst>
          </p:cNvPr>
          <p:cNvCxnSpPr>
            <a:cxnSpLocks/>
          </p:cNvCxnSpPr>
          <p:nvPr/>
        </p:nvCxnSpPr>
        <p:spPr>
          <a:xfrm flipH="1">
            <a:off x="1964987" y="1898314"/>
            <a:ext cx="4367719" cy="19721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967323-2718-4793-AEA5-10316B62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" y="4033100"/>
            <a:ext cx="7209532" cy="2502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27B35-4CAD-4AF9-8CBC-72C5D2F7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743" y="421533"/>
            <a:ext cx="2681285" cy="3172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8CC59-BCD4-4336-A439-D3B56B85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14"/>
            <a:ext cx="10515600" cy="1325563"/>
          </a:xfrm>
        </p:spPr>
        <p:txBody>
          <a:bodyPr/>
          <a:lstStyle/>
          <a:p>
            <a:r>
              <a:rPr lang="en-US" dirty="0"/>
              <a:t>Other biodiversity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85047-CE84-4C6F-8369-A7A00FD11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79" y="1647112"/>
            <a:ext cx="4126095" cy="2441054"/>
          </a:xfrm>
        </p:spPr>
        <p:txBody>
          <a:bodyPr>
            <a:normAutofit/>
          </a:bodyPr>
          <a:lstStyle/>
          <a:p>
            <a:r>
              <a:rPr lang="en-US" dirty="0"/>
              <a:t>Diversity gradients</a:t>
            </a:r>
          </a:p>
          <a:p>
            <a:pPr lvl="1"/>
            <a:r>
              <a:rPr lang="en-US" dirty="0"/>
              <a:t>Altitude</a:t>
            </a:r>
          </a:p>
          <a:p>
            <a:pPr lvl="1"/>
            <a:r>
              <a:rPr lang="en-US" dirty="0"/>
              <a:t>Salinity </a:t>
            </a:r>
          </a:p>
          <a:p>
            <a:pPr lvl="1"/>
            <a:r>
              <a:rPr lang="en-US" dirty="0"/>
              <a:t>Drought</a:t>
            </a:r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B405C-28EA-4C4F-B6AB-B3AA4C1A9637}"/>
              </a:ext>
            </a:extLst>
          </p:cNvPr>
          <p:cNvSpPr txBox="1"/>
          <p:nvPr/>
        </p:nvSpPr>
        <p:spPr>
          <a:xfrm>
            <a:off x="5017975" y="3609023"/>
            <a:ext cx="2259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Crustacean diversity </a:t>
            </a:r>
            <a:br>
              <a:rPr lang="en-US" sz="1400" dirty="0"/>
            </a:br>
            <a:r>
              <a:rPr lang="en-US" sz="1400" dirty="0"/>
              <a:t>(Fryer 1980 </a:t>
            </a:r>
            <a:r>
              <a:rPr lang="en-US" sz="1400" dirty="0" err="1"/>
              <a:t>Freshw</a:t>
            </a:r>
            <a:r>
              <a:rPr lang="en-US" sz="1400" dirty="0"/>
              <a:t> biol)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80B8BD-95F5-47BB-B679-7065A314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300" y="174885"/>
            <a:ext cx="3779987" cy="3586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848462-C74E-48F6-88FE-BB195B8CA4CC}"/>
              </a:ext>
            </a:extLst>
          </p:cNvPr>
          <p:cNvSpPr txBox="1"/>
          <p:nvPr/>
        </p:nvSpPr>
        <p:spPr>
          <a:xfrm>
            <a:off x="10542254" y="3532239"/>
            <a:ext cx="1843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Rahbek</a:t>
            </a:r>
            <a:r>
              <a:rPr lang="en-US" sz="1200" dirty="0"/>
              <a:t> 1995 Ecography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21A877-0CA7-4E8B-8324-FF318CD0B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57"/>
          <a:stretch/>
        </p:blipFill>
        <p:spPr>
          <a:xfrm>
            <a:off x="7946394" y="4088166"/>
            <a:ext cx="3596890" cy="19686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84EFA8-D4F2-450F-96C2-D67B7BE160F4}"/>
              </a:ext>
            </a:extLst>
          </p:cNvPr>
          <p:cNvSpPr txBox="1"/>
          <p:nvPr/>
        </p:nvSpPr>
        <p:spPr>
          <a:xfrm>
            <a:off x="9442743" y="6396335"/>
            <a:ext cx="268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Invertebrates in the Antarctic dry desert (</a:t>
            </a:r>
            <a:r>
              <a:rPr lang="en-US" sz="1200" dirty="0" err="1"/>
              <a:t>Treonis</a:t>
            </a:r>
            <a:r>
              <a:rPr lang="en-US" sz="1200" dirty="0"/>
              <a:t> et al 1999 Ecosystems)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3646B-AD79-4417-BF58-AADFD961EB42}"/>
              </a:ext>
            </a:extLst>
          </p:cNvPr>
          <p:cNvSpPr txBox="1"/>
          <p:nvPr/>
        </p:nvSpPr>
        <p:spPr>
          <a:xfrm>
            <a:off x="643833" y="6550096"/>
            <a:ext cx="509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Freshwater invertebrates in saline ponds (</a:t>
            </a:r>
            <a:r>
              <a:rPr lang="en-US" sz="1200" dirty="0" err="1"/>
              <a:t>Pinder</a:t>
            </a:r>
            <a:r>
              <a:rPr lang="en-US" sz="1200" dirty="0"/>
              <a:t> et al 2005 </a:t>
            </a:r>
            <a:r>
              <a:rPr lang="en-US" sz="1200" dirty="0" err="1"/>
              <a:t>Hydrobiol</a:t>
            </a:r>
            <a:r>
              <a:rPr lang="en-US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09095-7479-44DF-B908-50894EEFA46B}"/>
              </a:ext>
            </a:extLst>
          </p:cNvPr>
          <p:cNvSpPr txBox="1"/>
          <p:nvPr/>
        </p:nvSpPr>
        <p:spPr>
          <a:xfrm>
            <a:off x="6187736" y="6496362"/>
            <a:ext cx="76347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Salinity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B252E0-7CBB-4265-B80D-40C3AA352038}"/>
              </a:ext>
            </a:extLst>
          </p:cNvPr>
          <p:cNvSpPr txBox="1"/>
          <p:nvPr/>
        </p:nvSpPr>
        <p:spPr>
          <a:xfrm>
            <a:off x="6480697" y="3256334"/>
            <a:ext cx="4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47276-5A7B-4CDB-BAC2-78D776CC2731}"/>
              </a:ext>
            </a:extLst>
          </p:cNvPr>
          <p:cNvSpPr txBox="1"/>
          <p:nvPr/>
        </p:nvSpPr>
        <p:spPr>
          <a:xfrm>
            <a:off x="8592157" y="6040385"/>
            <a:ext cx="23053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Distance from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0" grpId="0" animBg="1"/>
      <p:bldP spid="21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017FFC-E9CB-4541-AA05-C45FF8F59B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63" y="-749030"/>
            <a:ext cx="12160937" cy="912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CC2BE-D563-410E-BCB0-12A07C5E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73" y="4990222"/>
            <a:ext cx="10515600" cy="11334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 2. Measuring biodiversity</a:t>
            </a:r>
          </a:p>
        </p:txBody>
      </p:sp>
    </p:spTree>
    <p:extLst>
      <p:ext uri="{BB962C8B-B14F-4D97-AF65-F5344CB8AC3E}">
        <p14:creationId xmlns:p14="http://schemas.microsoft.com/office/powerpoint/2010/main" val="40564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192B552-41B4-43E1-83BF-FF9C84A6AF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62B7FED-AB95-493B-9272-9837CC97FA2D}"/>
              </a:ext>
            </a:extLst>
          </p:cNvPr>
          <p:cNvSpPr/>
          <p:nvPr/>
        </p:nvSpPr>
        <p:spPr>
          <a:xfrm>
            <a:off x="7530963" y="7618546"/>
            <a:ext cx="1529963" cy="14967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9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84111" y="5239248"/>
            <a:ext cx="418346" cy="432347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8318" y="3183037"/>
            <a:ext cx="395890" cy="408897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4904" y="1807887"/>
            <a:ext cx="284879" cy="28326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7246" y="1694179"/>
            <a:ext cx="99683" cy="11370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00946" y="3466302"/>
            <a:ext cx="395890" cy="408898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540" y="4744279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5C464-F5C7-4390-B4A0-408C7CA47573}"/>
              </a:ext>
            </a:extLst>
          </p:cNvPr>
          <p:cNvSpPr txBox="1"/>
          <p:nvPr/>
        </p:nvSpPr>
        <p:spPr>
          <a:xfrm>
            <a:off x="9980578" y="350196"/>
            <a:ext cx="144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5248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F93E-4806-4BBB-89D9-ADDE6A89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91460-D1C4-4521-8ED5-6ACF55A7D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70" y="1825625"/>
            <a:ext cx="11995230" cy="4351338"/>
          </a:xfrm>
        </p:spPr>
        <p:txBody>
          <a:bodyPr/>
          <a:lstStyle/>
          <a:p>
            <a:r>
              <a:rPr lang="en-US" dirty="0"/>
              <a:t>Monday: lecture and practical - biodiversity gradients and scales (Roel van Klink)</a:t>
            </a:r>
          </a:p>
          <a:p>
            <a:r>
              <a:rPr lang="en-US" dirty="0"/>
              <a:t>Tuesday: lecture and computer practical – biodiversity metrics (Kim Thompson)</a:t>
            </a:r>
          </a:p>
          <a:p>
            <a:r>
              <a:rPr lang="en-US" dirty="0"/>
              <a:t>Wednesday: computer practical and start mini projects (Alban </a:t>
            </a:r>
            <a:r>
              <a:rPr lang="en-US" dirty="0" err="1"/>
              <a:t>Sagouis</a:t>
            </a:r>
            <a:r>
              <a:rPr lang="en-US" dirty="0"/>
              <a:t>, and others)</a:t>
            </a:r>
          </a:p>
          <a:p>
            <a:r>
              <a:rPr lang="en-US" dirty="0"/>
              <a:t>Thursday: work on mini projects (office hours of instructors on </a:t>
            </a:r>
            <a:r>
              <a:rPr lang="en-US" dirty="0" err="1"/>
              <a:t>Github</a:t>
            </a:r>
            <a:r>
              <a:rPr lang="en-US" dirty="0"/>
              <a:t>) </a:t>
            </a:r>
          </a:p>
          <a:p>
            <a:r>
              <a:rPr lang="en-US" dirty="0"/>
              <a:t>Friday: morning: work on mini projects</a:t>
            </a:r>
          </a:p>
          <a:p>
            <a:pPr marL="0" indent="0">
              <a:buNone/>
            </a:pPr>
            <a:r>
              <a:rPr lang="en-US" dirty="0"/>
              <a:t>	afternoon: presenting mini projects (instructions on </a:t>
            </a:r>
            <a:r>
              <a:rPr lang="en-US" dirty="0" err="1"/>
              <a:t>Github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9401B-081A-4273-9F9E-6F393A8A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27" y="5445125"/>
            <a:ext cx="1619250" cy="10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D2306-9A4E-4BFF-B18A-9BC3AE28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4" y="5445125"/>
            <a:ext cx="1619250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48B892-EB88-4226-9B79-12EDA758FC53}"/>
              </a:ext>
            </a:extLst>
          </p:cNvPr>
          <p:cNvSpPr txBox="1"/>
          <p:nvPr/>
        </p:nvSpPr>
        <p:spPr>
          <a:xfrm>
            <a:off x="2947481" y="6492875"/>
            <a:ext cx="175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Alban </a:t>
            </a:r>
            <a:r>
              <a:rPr lang="en-US" dirty="0" err="1"/>
              <a:t>Sagouis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BB4BB-7247-45D0-A8B0-5DB244D7477E}"/>
              </a:ext>
            </a:extLst>
          </p:cNvPr>
          <p:cNvSpPr txBox="1"/>
          <p:nvPr/>
        </p:nvSpPr>
        <p:spPr>
          <a:xfrm>
            <a:off x="7334656" y="6492875"/>
            <a:ext cx="190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Kim Thompson</a:t>
            </a:r>
          </a:p>
        </p:txBody>
      </p:sp>
    </p:spTree>
    <p:extLst>
      <p:ext uri="{BB962C8B-B14F-4D97-AF65-F5344CB8AC3E}">
        <p14:creationId xmlns:p14="http://schemas.microsoft.com/office/powerpoint/2010/main" val="3478689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673E7-A73A-4C1C-AA2B-4F723ECA30CF}"/>
              </a:ext>
            </a:extLst>
          </p:cNvPr>
          <p:cNvSpPr txBox="1"/>
          <p:nvPr/>
        </p:nvSpPr>
        <p:spPr>
          <a:xfrm>
            <a:off x="2670048" y="1636776"/>
            <a:ext cx="430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Sampling</a:t>
            </a:r>
            <a:r>
              <a:rPr lang="en-US" dirty="0"/>
              <a:t>…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92B552-41B4-43E1-83BF-FF9C84A6AF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9E5C7-CFC2-4FDB-9C49-A644FE8BC143}"/>
              </a:ext>
            </a:extLst>
          </p:cNvPr>
          <p:cNvCxnSpPr>
            <a:cxnSpLocks/>
          </p:cNvCxnSpPr>
          <p:nvPr/>
        </p:nvCxnSpPr>
        <p:spPr>
          <a:xfrm>
            <a:off x="5168559" y="2066951"/>
            <a:ext cx="4250987" cy="4610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2BD5AE-CB38-4735-AAE7-E7926F671667}"/>
              </a:ext>
            </a:extLst>
          </p:cNvPr>
          <p:cNvCxnSpPr>
            <a:cxnSpLocks/>
          </p:cNvCxnSpPr>
          <p:nvPr/>
        </p:nvCxnSpPr>
        <p:spPr>
          <a:xfrm>
            <a:off x="4801632" y="2006108"/>
            <a:ext cx="1394887" cy="46514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2F03BF-2DC9-481A-B91D-0D8C48E26E82}"/>
              </a:ext>
            </a:extLst>
          </p:cNvPr>
          <p:cNvCxnSpPr>
            <a:cxnSpLocks/>
          </p:cNvCxnSpPr>
          <p:nvPr/>
        </p:nvCxnSpPr>
        <p:spPr>
          <a:xfrm flipH="1">
            <a:off x="1238169" y="1498060"/>
            <a:ext cx="2513015" cy="2027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D4F0E7-FCC1-46B8-99CD-3A3C25A7E073}"/>
              </a:ext>
            </a:extLst>
          </p:cNvPr>
          <p:cNvCxnSpPr>
            <a:cxnSpLocks/>
          </p:cNvCxnSpPr>
          <p:nvPr/>
        </p:nvCxnSpPr>
        <p:spPr>
          <a:xfrm flipV="1">
            <a:off x="1439694" y="1742274"/>
            <a:ext cx="2882110" cy="4794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E150EE-6884-4B08-9E9F-9A61F5798A47}"/>
              </a:ext>
            </a:extLst>
          </p:cNvPr>
          <p:cNvCxnSpPr>
            <a:cxnSpLocks/>
          </p:cNvCxnSpPr>
          <p:nvPr/>
        </p:nvCxnSpPr>
        <p:spPr>
          <a:xfrm>
            <a:off x="5476672" y="1848826"/>
            <a:ext cx="4348264" cy="23281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95CB5FB-DD45-442F-8BF5-400E3EBF1543}"/>
              </a:ext>
            </a:extLst>
          </p:cNvPr>
          <p:cNvCxnSpPr>
            <a:cxnSpLocks/>
          </p:cNvCxnSpPr>
          <p:nvPr/>
        </p:nvCxnSpPr>
        <p:spPr>
          <a:xfrm>
            <a:off x="5568771" y="1636776"/>
            <a:ext cx="4256165" cy="6297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06D871-12DF-41F6-A70A-81FF15122728}"/>
              </a:ext>
            </a:extLst>
          </p:cNvPr>
          <p:cNvCxnSpPr>
            <a:cxnSpLocks/>
          </p:cNvCxnSpPr>
          <p:nvPr/>
        </p:nvCxnSpPr>
        <p:spPr>
          <a:xfrm flipV="1">
            <a:off x="5690681" y="797669"/>
            <a:ext cx="4208692" cy="6284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A17145-C5F4-4FEB-B169-2337186C7565}"/>
              </a:ext>
            </a:extLst>
          </p:cNvPr>
          <p:cNvCxnSpPr>
            <a:cxnSpLocks/>
          </p:cNvCxnSpPr>
          <p:nvPr/>
        </p:nvCxnSpPr>
        <p:spPr>
          <a:xfrm flipH="1" flipV="1">
            <a:off x="1207011" y="2118516"/>
            <a:ext cx="8212535" cy="45390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955623-E5C1-4A48-82DF-71D1CA45FC49}"/>
              </a:ext>
            </a:extLst>
          </p:cNvPr>
          <p:cNvCxnSpPr>
            <a:cxnSpLocks/>
          </p:cNvCxnSpPr>
          <p:nvPr/>
        </p:nvCxnSpPr>
        <p:spPr>
          <a:xfrm flipH="1" flipV="1">
            <a:off x="3688760" y="1473024"/>
            <a:ext cx="2804807" cy="1539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B57091-FF80-4469-9273-AC8D94C20B61}"/>
              </a:ext>
            </a:extLst>
          </p:cNvPr>
          <p:cNvCxnSpPr>
            <a:cxnSpLocks/>
          </p:cNvCxnSpPr>
          <p:nvPr/>
        </p:nvCxnSpPr>
        <p:spPr>
          <a:xfrm flipH="1" flipV="1">
            <a:off x="1956161" y="716260"/>
            <a:ext cx="5446588" cy="2980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BF003A-2E15-4285-A12B-40712AC0BD80}"/>
              </a:ext>
            </a:extLst>
          </p:cNvPr>
          <p:cNvCxnSpPr>
            <a:cxnSpLocks/>
          </p:cNvCxnSpPr>
          <p:nvPr/>
        </p:nvCxnSpPr>
        <p:spPr>
          <a:xfrm flipH="1" flipV="1">
            <a:off x="1226398" y="736541"/>
            <a:ext cx="5793800" cy="3257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3B0518-2B5D-4048-AA8A-F9BCCED31351}"/>
              </a:ext>
            </a:extLst>
          </p:cNvPr>
          <p:cNvCxnSpPr>
            <a:cxnSpLocks/>
          </p:cNvCxnSpPr>
          <p:nvPr/>
        </p:nvCxnSpPr>
        <p:spPr>
          <a:xfrm flipH="1" flipV="1">
            <a:off x="1187625" y="4439613"/>
            <a:ext cx="8212535" cy="45390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622409-89B1-4391-91F1-2CE98B0AF3EA}"/>
              </a:ext>
            </a:extLst>
          </p:cNvPr>
          <p:cNvCxnSpPr>
            <a:cxnSpLocks/>
          </p:cNvCxnSpPr>
          <p:nvPr/>
        </p:nvCxnSpPr>
        <p:spPr>
          <a:xfrm flipH="1" flipV="1">
            <a:off x="1207011" y="1211843"/>
            <a:ext cx="5505074" cy="31863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B10201-C52E-4238-AD05-03959B9BDA77}"/>
              </a:ext>
            </a:extLst>
          </p:cNvPr>
          <p:cNvCxnSpPr>
            <a:cxnSpLocks/>
          </p:cNvCxnSpPr>
          <p:nvPr/>
        </p:nvCxnSpPr>
        <p:spPr>
          <a:xfrm flipV="1">
            <a:off x="6712085" y="1802400"/>
            <a:ext cx="3199060" cy="25995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465E6F8-1A12-4C66-BD8B-6D0039D0EF86}"/>
              </a:ext>
            </a:extLst>
          </p:cNvPr>
          <p:cNvCxnSpPr>
            <a:cxnSpLocks/>
          </p:cNvCxnSpPr>
          <p:nvPr/>
        </p:nvCxnSpPr>
        <p:spPr>
          <a:xfrm flipV="1">
            <a:off x="7514928" y="939113"/>
            <a:ext cx="3199060" cy="25995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A1D503-9625-441B-9677-655DC911848A}"/>
              </a:ext>
            </a:extLst>
          </p:cNvPr>
          <p:cNvCxnSpPr>
            <a:cxnSpLocks/>
          </p:cNvCxnSpPr>
          <p:nvPr/>
        </p:nvCxnSpPr>
        <p:spPr>
          <a:xfrm flipV="1">
            <a:off x="6461096" y="200419"/>
            <a:ext cx="3438277" cy="2799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3100C9-C7E9-4F45-A21E-1BB2BD581038}"/>
              </a:ext>
            </a:extLst>
          </p:cNvPr>
          <p:cNvCxnSpPr>
            <a:cxnSpLocks/>
          </p:cNvCxnSpPr>
          <p:nvPr/>
        </p:nvCxnSpPr>
        <p:spPr>
          <a:xfrm flipV="1">
            <a:off x="6025107" y="473670"/>
            <a:ext cx="2567512" cy="20672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238A2ED-45FD-4DAE-A77B-2A0F6006F6A9}"/>
              </a:ext>
            </a:extLst>
          </p:cNvPr>
          <p:cNvCxnSpPr>
            <a:cxnSpLocks/>
          </p:cNvCxnSpPr>
          <p:nvPr/>
        </p:nvCxnSpPr>
        <p:spPr>
          <a:xfrm flipV="1">
            <a:off x="5379236" y="1057760"/>
            <a:ext cx="1293638" cy="10416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52B2481-8AAE-4102-B0C4-79B24139C131}"/>
              </a:ext>
            </a:extLst>
          </p:cNvPr>
          <p:cNvCxnSpPr>
            <a:cxnSpLocks/>
          </p:cNvCxnSpPr>
          <p:nvPr/>
        </p:nvCxnSpPr>
        <p:spPr>
          <a:xfrm flipV="1">
            <a:off x="5532191" y="908355"/>
            <a:ext cx="1749783" cy="13556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8F0370A-DB7A-4E4D-9386-02FB66C6348A}"/>
              </a:ext>
            </a:extLst>
          </p:cNvPr>
          <p:cNvCxnSpPr>
            <a:cxnSpLocks/>
          </p:cNvCxnSpPr>
          <p:nvPr/>
        </p:nvCxnSpPr>
        <p:spPr>
          <a:xfrm>
            <a:off x="5340516" y="2052534"/>
            <a:ext cx="2123128" cy="16137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9433F26-F2E1-48C6-85D9-F9D8C5F69140}"/>
              </a:ext>
            </a:extLst>
          </p:cNvPr>
          <p:cNvSpPr/>
          <p:nvPr/>
        </p:nvSpPr>
        <p:spPr>
          <a:xfrm>
            <a:off x="1597990" y="4398190"/>
            <a:ext cx="1529963" cy="14967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55BE97E-9A9E-46E9-A0D3-D40A82F1217C}"/>
              </a:ext>
            </a:extLst>
          </p:cNvPr>
          <p:cNvSpPr/>
          <p:nvPr/>
        </p:nvSpPr>
        <p:spPr>
          <a:xfrm>
            <a:off x="3602609" y="2534461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13E805-94DC-435C-8FB7-1A50ED18EA51}"/>
              </a:ext>
            </a:extLst>
          </p:cNvPr>
          <p:cNvSpPr/>
          <p:nvPr/>
        </p:nvSpPr>
        <p:spPr>
          <a:xfrm>
            <a:off x="3127954" y="3141218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A6337D-ABCA-42AA-99B5-064444EA2EE1}"/>
              </a:ext>
            </a:extLst>
          </p:cNvPr>
          <p:cNvSpPr/>
          <p:nvPr/>
        </p:nvSpPr>
        <p:spPr>
          <a:xfrm>
            <a:off x="3936241" y="2161568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F550706-D794-436F-8968-F446FEB9FA54}"/>
              </a:ext>
            </a:extLst>
          </p:cNvPr>
          <p:cNvSpPr/>
          <p:nvPr/>
        </p:nvSpPr>
        <p:spPr>
          <a:xfrm>
            <a:off x="5580062" y="6087763"/>
            <a:ext cx="1529963" cy="14967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A2DFD4E-F100-452B-BF11-DC6760FE747F}"/>
              </a:ext>
            </a:extLst>
          </p:cNvPr>
          <p:cNvSpPr/>
          <p:nvPr/>
        </p:nvSpPr>
        <p:spPr>
          <a:xfrm>
            <a:off x="5158199" y="3433644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BFC474-727E-4F02-9E8C-1DB72E316481}"/>
              </a:ext>
            </a:extLst>
          </p:cNvPr>
          <p:cNvSpPr/>
          <p:nvPr/>
        </p:nvSpPr>
        <p:spPr>
          <a:xfrm>
            <a:off x="5374209" y="4244682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684B36E-7EC7-45BF-9682-8A9EADFD03D1}"/>
              </a:ext>
            </a:extLst>
          </p:cNvPr>
          <p:cNvSpPr/>
          <p:nvPr/>
        </p:nvSpPr>
        <p:spPr>
          <a:xfrm>
            <a:off x="4966536" y="2837018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76A512-B398-49AA-8FCB-1D49E990988D}"/>
              </a:ext>
            </a:extLst>
          </p:cNvPr>
          <p:cNvSpPr/>
          <p:nvPr/>
        </p:nvSpPr>
        <p:spPr>
          <a:xfrm>
            <a:off x="1887775" y="1519968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CA8C43-33D8-4F07-8412-D90EA8B3B061}"/>
              </a:ext>
            </a:extLst>
          </p:cNvPr>
          <p:cNvSpPr/>
          <p:nvPr/>
        </p:nvSpPr>
        <p:spPr>
          <a:xfrm>
            <a:off x="858697" y="1621198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78E054-BB87-4515-9338-21ABAF7E06BC}"/>
              </a:ext>
            </a:extLst>
          </p:cNvPr>
          <p:cNvSpPr/>
          <p:nvPr/>
        </p:nvSpPr>
        <p:spPr>
          <a:xfrm>
            <a:off x="2649426" y="1516726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2B7FED-AB95-493B-9272-9837CC97FA2D}"/>
              </a:ext>
            </a:extLst>
          </p:cNvPr>
          <p:cNvSpPr/>
          <p:nvPr/>
        </p:nvSpPr>
        <p:spPr>
          <a:xfrm>
            <a:off x="7530963" y="7618546"/>
            <a:ext cx="1529963" cy="14967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FAEBC0-B503-4F74-9064-FDE43E879A58}"/>
              </a:ext>
            </a:extLst>
          </p:cNvPr>
          <p:cNvSpPr/>
          <p:nvPr/>
        </p:nvSpPr>
        <p:spPr>
          <a:xfrm>
            <a:off x="6589638" y="4230904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88AD2F-9BAE-4144-83B3-3CB0B51AB0D9}"/>
              </a:ext>
            </a:extLst>
          </p:cNvPr>
          <p:cNvSpPr/>
          <p:nvPr/>
        </p:nvSpPr>
        <p:spPr>
          <a:xfrm>
            <a:off x="9060927" y="6361574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4278BB9-6C09-4338-B0FA-3471931C0BC7}"/>
              </a:ext>
            </a:extLst>
          </p:cNvPr>
          <p:cNvSpPr/>
          <p:nvPr/>
        </p:nvSpPr>
        <p:spPr>
          <a:xfrm>
            <a:off x="6798741" y="3831943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5B739C-0A36-4DF4-AFCA-664C7CE01CD6}"/>
              </a:ext>
            </a:extLst>
          </p:cNvPr>
          <p:cNvSpPr/>
          <p:nvPr/>
        </p:nvSpPr>
        <p:spPr>
          <a:xfrm>
            <a:off x="4843694" y="2271884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C0457C0-1487-4943-B9B7-8B4995148B09}"/>
              </a:ext>
            </a:extLst>
          </p:cNvPr>
          <p:cNvSpPr/>
          <p:nvPr/>
        </p:nvSpPr>
        <p:spPr>
          <a:xfrm>
            <a:off x="4138738" y="1897937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94AEE03-A4E7-4012-8FC7-3D31DBD9CDC0}"/>
              </a:ext>
            </a:extLst>
          </p:cNvPr>
          <p:cNvSpPr/>
          <p:nvPr/>
        </p:nvSpPr>
        <p:spPr>
          <a:xfrm>
            <a:off x="5877564" y="2843560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BA8AAD-17AC-4582-B4D9-75AEA4A98D95}"/>
              </a:ext>
            </a:extLst>
          </p:cNvPr>
          <p:cNvSpPr/>
          <p:nvPr/>
        </p:nvSpPr>
        <p:spPr>
          <a:xfrm>
            <a:off x="3388168" y="1467407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84DD9C-F16E-46A1-946A-329C1EA7671F}"/>
              </a:ext>
            </a:extLst>
          </p:cNvPr>
          <p:cNvSpPr/>
          <p:nvPr/>
        </p:nvSpPr>
        <p:spPr>
          <a:xfrm>
            <a:off x="8002528" y="3131557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312980-0AFE-4338-9265-016069EBCC01}"/>
              </a:ext>
            </a:extLst>
          </p:cNvPr>
          <p:cNvSpPr/>
          <p:nvPr/>
        </p:nvSpPr>
        <p:spPr>
          <a:xfrm>
            <a:off x="9301573" y="2097566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E7883EF-B67E-4692-8711-65847F7DD3ED}"/>
              </a:ext>
            </a:extLst>
          </p:cNvPr>
          <p:cNvSpPr/>
          <p:nvPr/>
        </p:nvSpPr>
        <p:spPr>
          <a:xfrm>
            <a:off x="6925791" y="3980352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1A632BF-0AA8-4AB1-91DE-83BBA7450CF7}"/>
              </a:ext>
            </a:extLst>
          </p:cNvPr>
          <p:cNvSpPr/>
          <p:nvPr/>
        </p:nvSpPr>
        <p:spPr>
          <a:xfrm>
            <a:off x="7389583" y="3490550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2522D5-DB5B-49DB-A804-B0A80325F017}"/>
              </a:ext>
            </a:extLst>
          </p:cNvPr>
          <p:cNvSpPr/>
          <p:nvPr/>
        </p:nvSpPr>
        <p:spPr>
          <a:xfrm>
            <a:off x="7827561" y="3099973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5CA078-2F3D-46A3-8F11-677221B5E09C}"/>
              </a:ext>
            </a:extLst>
          </p:cNvPr>
          <p:cNvSpPr/>
          <p:nvPr/>
        </p:nvSpPr>
        <p:spPr>
          <a:xfrm>
            <a:off x="9108185" y="2094941"/>
            <a:ext cx="153257" cy="1480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2C8E799-0C4B-421F-9A0A-5208AB12195B}"/>
              </a:ext>
            </a:extLst>
          </p:cNvPr>
          <p:cNvSpPr/>
          <p:nvPr/>
        </p:nvSpPr>
        <p:spPr>
          <a:xfrm>
            <a:off x="6875369" y="2587599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92A3111-61F8-4972-A592-20904D49319C}"/>
              </a:ext>
            </a:extLst>
          </p:cNvPr>
          <p:cNvSpPr/>
          <p:nvPr/>
        </p:nvSpPr>
        <p:spPr>
          <a:xfrm>
            <a:off x="7685323" y="1929089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38E043-C37C-4C0F-9BA4-BFD9B6072B9C}"/>
              </a:ext>
            </a:extLst>
          </p:cNvPr>
          <p:cNvSpPr/>
          <p:nvPr/>
        </p:nvSpPr>
        <p:spPr>
          <a:xfrm>
            <a:off x="8957222" y="894855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9EDBB9-84A2-4043-99F6-3F9605710E84}"/>
              </a:ext>
            </a:extLst>
          </p:cNvPr>
          <p:cNvSpPr/>
          <p:nvPr/>
        </p:nvSpPr>
        <p:spPr>
          <a:xfrm>
            <a:off x="6412073" y="2941167"/>
            <a:ext cx="103704" cy="1035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AEFAED8-8652-4905-9B2C-68C3C2D82DE9}"/>
              </a:ext>
            </a:extLst>
          </p:cNvPr>
          <p:cNvSpPr/>
          <p:nvPr/>
        </p:nvSpPr>
        <p:spPr>
          <a:xfrm>
            <a:off x="4807978" y="2079701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94F5ACD-9824-420D-85C9-5D63D8E7D853}"/>
              </a:ext>
            </a:extLst>
          </p:cNvPr>
          <p:cNvSpPr/>
          <p:nvPr/>
        </p:nvSpPr>
        <p:spPr>
          <a:xfrm>
            <a:off x="6298544" y="2276710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2F0D870-307E-403C-BB75-D9D8E001C6AF}"/>
              </a:ext>
            </a:extLst>
          </p:cNvPr>
          <p:cNvSpPr/>
          <p:nvPr/>
        </p:nvSpPr>
        <p:spPr>
          <a:xfrm>
            <a:off x="6000057" y="2535933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F2C4900-43A5-4428-8F5C-319FBB928A2C}"/>
              </a:ext>
            </a:extLst>
          </p:cNvPr>
          <p:cNvSpPr/>
          <p:nvPr/>
        </p:nvSpPr>
        <p:spPr>
          <a:xfrm>
            <a:off x="5538515" y="2481410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1CF06B-7431-4A53-A72A-EE358EE12C58}"/>
              </a:ext>
            </a:extLst>
          </p:cNvPr>
          <p:cNvSpPr/>
          <p:nvPr/>
        </p:nvSpPr>
        <p:spPr>
          <a:xfrm>
            <a:off x="6876814" y="1809994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9ECB5F9-24E7-46E0-8F6C-E4F9F055BDFB}"/>
              </a:ext>
            </a:extLst>
          </p:cNvPr>
          <p:cNvSpPr/>
          <p:nvPr/>
        </p:nvSpPr>
        <p:spPr>
          <a:xfrm>
            <a:off x="7781063" y="1085055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18BC8D-7FC3-48E6-8852-8ADF5B998189}"/>
              </a:ext>
            </a:extLst>
          </p:cNvPr>
          <p:cNvSpPr/>
          <p:nvPr/>
        </p:nvSpPr>
        <p:spPr>
          <a:xfrm>
            <a:off x="3704875" y="1473997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3328F81-336E-4F32-8830-FA669FD96E3A}"/>
              </a:ext>
            </a:extLst>
          </p:cNvPr>
          <p:cNvSpPr/>
          <p:nvPr/>
        </p:nvSpPr>
        <p:spPr>
          <a:xfrm>
            <a:off x="4267085" y="1773318"/>
            <a:ext cx="46309" cy="481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EB88F6D-2C7A-48E4-A185-38A359BFC585}"/>
              </a:ext>
            </a:extLst>
          </p:cNvPr>
          <p:cNvSpPr/>
          <p:nvPr/>
        </p:nvSpPr>
        <p:spPr>
          <a:xfrm>
            <a:off x="5556298" y="2212220"/>
            <a:ext cx="45719" cy="4571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C11647-17F4-4932-8D01-4D7403B5B1B9}"/>
              </a:ext>
            </a:extLst>
          </p:cNvPr>
          <p:cNvSpPr/>
          <p:nvPr/>
        </p:nvSpPr>
        <p:spPr>
          <a:xfrm>
            <a:off x="6811847" y="1232722"/>
            <a:ext cx="45719" cy="4571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B913F41-AA70-4EF1-9875-91EA0F3A4F99}"/>
              </a:ext>
            </a:extLst>
          </p:cNvPr>
          <p:cNvSpPr/>
          <p:nvPr/>
        </p:nvSpPr>
        <p:spPr>
          <a:xfrm>
            <a:off x="5802043" y="2010290"/>
            <a:ext cx="45719" cy="4571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4B72F08-B146-4495-ACC3-0A52EABB74DD}"/>
              </a:ext>
            </a:extLst>
          </p:cNvPr>
          <p:cNvSpPr/>
          <p:nvPr/>
        </p:nvSpPr>
        <p:spPr>
          <a:xfrm>
            <a:off x="6194473" y="1709300"/>
            <a:ext cx="45719" cy="4571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B96B-2671-4467-AFDB-128A79327ECB}"/>
              </a:ext>
            </a:extLst>
          </p:cNvPr>
          <p:cNvSpPr txBox="1"/>
          <p:nvPr/>
        </p:nvSpPr>
        <p:spPr>
          <a:xfrm>
            <a:off x="9912485" y="573932"/>
            <a:ext cx="214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grid</a:t>
            </a:r>
          </a:p>
        </p:txBody>
      </p:sp>
    </p:spTree>
    <p:extLst>
      <p:ext uri="{BB962C8B-B14F-4D97-AF65-F5344CB8AC3E}">
        <p14:creationId xmlns:p14="http://schemas.microsoft.com/office/powerpoint/2010/main" val="419504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169" y="156957"/>
            <a:ext cx="8661205" cy="65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7B6FC-938B-4011-A7B4-582F25263841}"/>
              </a:ext>
            </a:extLst>
          </p:cNvPr>
          <p:cNvSpPr/>
          <p:nvPr/>
        </p:nvSpPr>
        <p:spPr>
          <a:xfrm>
            <a:off x="5885234" y="2509736"/>
            <a:ext cx="3725694" cy="4124528"/>
          </a:xfrm>
          <a:custGeom>
            <a:avLst/>
            <a:gdLst>
              <a:gd name="connsiteX0" fmla="*/ 3365770 w 3725694"/>
              <a:gd name="connsiteY0" fmla="*/ 4124528 h 4124528"/>
              <a:gd name="connsiteX1" fmla="*/ 3365770 w 3725694"/>
              <a:gd name="connsiteY1" fmla="*/ 4124528 h 4124528"/>
              <a:gd name="connsiteX2" fmla="*/ 3132306 w 3725694"/>
              <a:gd name="connsiteY2" fmla="*/ 4007796 h 4124528"/>
              <a:gd name="connsiteX3" fmla="*/ 749030 w 3725694"/>
              <a:gd name="connsiteY3" fmla="*/ 2655651 h 4124528"/>
              <a:gd name="connsiteX4" fmla="*/ 515566 w 3725694"/>
              <a:gd name="connsiteY4" fmla="*/ 1721796 h 4124528"/>
              <a:gd name="connsiteX5" fmla="*/ 1429966 w 3725694"/>
              <a:gd name="connsiteY5" fmla="*/ 1138136 h 4124528"/>
              <a:gd name="connsiteX6" fmla="*/ 778213 w 3725694"/>
              <a:gd name="connsiteY6" fmla="*/ 700392 h 4124528"/>
              <a:gd name="connsiteX7" fmla="*/ 223736 w 3725694"/>
              <a:gd name="connsiteY7" fmla="*/ 389107 h 4124528"/>
              <a:gd name="connsiteX8" fmla="*/ 0 w 3725694"/>
              <a:gd name="connsiteY8" fmla="*/ 0 h 4124528"/>
              <a:gd name="connsiteX9" fmla="*/ 379379 w 3725694"/>
              <a:gd name="connsiteY9" fmla="*/ 19455 h 4124528"/>
              <a:gd name="connsiteX10" fmla="*/ 1001949 w 3725694"/>
              <a:gd name="connsiteY10" fmla="*/ 603115 h 4124528"/>
              <a:gd name="connsiteX11" fmla="*/ 1721796 w 3725694"/>
              <a:gd name="connsiteY11" fmla="*/ 982494 h 4124528"/>
              <a:gd name="connsiteX12" fmla="*/ 1118681 w 3725694"/>
              <a:gd name="connsiteY12" fmla="*/ 1731524 h 4124528"/>
              <a:gd name="connsiteX13" fmla="*/ 1118681 w 3725694"/>
              <a:gd name="connsiteY13" fmla="*/ 2033081 h 4124528"/>
              <a:gd name="connsiteX14" fmla="*/ 1926077 w 3725694"/>
              <a:gd name="connsiteY14" fmla="*/ 2305455 h 4124528"/>
              <a:gd name="connsiteX15" fmla="*/ 3725694 w 3725694"/>
              <a:gd name="connsiteY15" fmla="*/ 2928026 h 4124528"/>
              <a:gd name="connsiteX16" fmla="*/ 3463047 w 3725694"/>
              <a:gd name="connsiteY16" fmla="*/ 4007796 h 412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25694" h="4124528">
                <a:moveTo>
                  <a:pt x="3365770" y="4124528"/>
                </a:moveTo>
                <a:lnTo>
                  <a:pt x="3365770" y="4124528"/>
                </a:lnTo>
                <a:lnTo>
                  <a:pt x="3132306" y="4007796"/>
                </a:lnTo>
                <a:lnTo>
                  <a:pt x="749030" y="2655651"/>
                </a:lnTo>
                <a:lnTo>
                  <a:pt x="515566" y="1721796"/>
                </a:lnTo>
                <a:lnTo>
                  <a:pt x="1429966" y="1138136"/>
                </a:lnTo>
                <a:lnTo>
                  <a:pt x="778213" y="700392"/>
                </a:lnTo>
                <a:lnTo>
                  <a:pt x="223736" y="389107"/>
                </a:lnTo>
                <a:lnTo>
                  <a:pt x="0" y="0"/>
                </a:lnTo>
                <a:lnTo>
                  <a:pt x="379379" y="19455"/>
                </a:lnTo>
                <a:lnTo>
                  <a:pt x="1001949" y="603115"/>
                </a:lnTo>
                <a:lnTo>
                  <a:pt x="1721796" y="982494"/>
                </a:lnTo>
                <a:lnTo>
                  <a:pt x="1118681" y="1731524"/>
                </a:lnTo>
                <a:lnTo>
                  <a:pt x="1118681" y="2033081"/>
                </a:lnTo>
                <a:lnTo>
                  <a:pt x="1926077" y="2305455"/>
                </a:lnTo>
                <a:lnTo>
                  <a:pt x="3725694" y="2928026"/>
                </a:lnTo>
                <a:lnTo>
                  <a:pt x="3463047" y="4007796"/>
                </a:lnTo>
              </a:path>
            </a:pathLst>
          </a:custGeom>
          <a:solidFill>
            <a:schemeClr val="bg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191FFE-3D5D-41F7-BF18-E504328FDF8D}"/>
              </a:ext>
            </a:extLst>
          </p:cNvPr>
          <p:cNvSpPr/>
          <p:nvPr/>
        </p:nvSpPr>
        <p:spPr>
          <a:xfrm>
            <a:off x="5194570" y="204281"/>
            <a:ext cx="4717915" cy="6245157"/>
          </a:xfrm>
          <a:custGeom>
            <a:avLst/>
            <a:gdLst>
              <a:gd name="connsiteX0" fmla="*/ 4640094 w 4717915"/>
              <a:gd name="connsiteY0" fmla="*/ 5943600 h 6245157"/>
              <a:gd name="connsiteX1" fmla="*/ 0 w 4717915"/>
              <a:gd name="connsiteY1" fmla="*/ 1361872 h 6245157"/>
              <a:gd name="connsiteX2" fmla="*/ 3842426 w 4717915"/>
              <a:gd name="connsiteY2" fmla="*/ 0 h 6245157"/>
              <a:gd name="connsiteX3" fmla="*/ 4717915 w 4717915"/>
              <a:gd name="connsiteY3" fmla="*/ 9728 h 6245157"/>
              <a:gd name="connsiteX4" fmla="*/ 4717915 w 4717915"/>
              <a:gd name="connsiteY4" fmla="*/ 6245157 h 624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915" h="6245157">
                <a:moveTo>
                  <a:pt x="4640094" y="5943600"/>
                </a:moveTo>
                <a:lnTo>
                  <a:pt x="0" y="1361872"/>
                </a:lnTo>
                <a:lnTo>
                  <a:pt x="3842426" y="0"/>
                </a:lnTo>
                <a:lnTo>
                  <a:pt x="4717915" y="9728"/>
                </a:lnTo>
                <a:lnTo>
                  <a:pt x="4717915" y="6245157"/>
                </a:lnTo>
              </a:path>
            </a:pathLst>
          </a:custGeom>
          <a:solidFill>
            <a:schemeClr val="bg1">
              <a:alpha val="59000"/>
            </a:schemeClr>
          </a:solidFill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418531" y="5027544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07803" y="1634246"/>
            <a:ext cx="215795" cy="24638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14817" y="3025405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540" y="4744279"/>
            <a:ext cx="556590" cy="56653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FD5B4-B741-403A-91E3-2A8280F2A957}"/>
              </a:ext>
            </a:extLst>
          </p:cNvPr>
          <p:cNvSpPr/>
          <p:nvPr/>
        </p:nvSpPr>
        <p:spPr>
          <a:xfrm>
            <a:off x="6347984" y="2811294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F6E53E-B088-4FB7-B653-3418BD6D2A72}"/>
              </a:ext>
            </a:extLst>
          </p:cNvPr>
          <p:cNvSpPr/>
          <p:nvPr/>
        </p:nvSpPr>
        <p:spPr>
          <a:xfrm>
            <a:off x="6604650" y="3793786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D31C4-DE27-4227-A417-0FBFF6F32A69}"/>
              </a:ext>
            </a:extLst>
          </p:cNvPr>
          <p:cNvSpPr/>
          <p:nvPr/>
        </p:nvSpPr>
        <p:spPr>
          <a:xfrm>
            <a:off x="8246201" y="1564248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1A8DA0-7582-48FA-BECE-1AC52B0FDAAC}"/>
              </a:ext>
            </a:extLst>
          </p:cNvPr>
          <p:cNvSpPr/>
          <p:nvPr/>
        </p:nvSpPr>
        <p:spPr>
          <a:xfrm>
            <a:off x="3969479" y="1942184"/>
            <a:ext cx="256666" cy="26497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BA47D8-BE28-4BEC-B44C-F6DE973E8A8D}"/>
              </a:ext>
            </a:extLst>
          </p:cNvPr>
          <p:cNvSpPr/>
          <p:nvPr/>
        </p:nvSpPr>
        <p:spPr>
          <a:xfrm>
            <a:off x="4739969" y="2889408"/>
            <a:ext cx="415690" cy="437451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3CE00-0C6E-4922-AD92-380E913710FB}"/>
              </a:ext>
            </a:extLst>
          </p:cNvPr>
          <p:cNvSpPr txBox="1"/>
          <p:nvPr/>
        </p:nvSpPr>
        <p:spPr>
          <a:xfrm>
            <a:off x="9912485" y="573932"/>
            <a:ext cx="214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Stratified random sampling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27057E-CA9E-47EF-851B-2CBF5C6F36B7}"/>
              </a:ext>
            </a:extLst>
          </p:cNvPr>
          <p:cNvSpPr/>
          <p:nvPr/>
        </p:nvSpPr>
        <p:spPr>
          <a:xfrm>
            <a:off x="1136023" y="379379"/>
            <a:ext cx="7918315" cy="6254885"/>
          </a:xfrm>
          <a:custGeom>
            <a:avLst/>
            <a:gdLst>
              <a:gd name="connsiteX0" fmla="*/ 7762672 w 7918315"/>
              <a:gd name="connsiteY0" fmla="*/ 6215975 h 6254885"/>
              <a:gd name="connsiteX1" fmla="*/ 5272392 w 7918315"/>
              <a:gd name="connsiteY1" fmla="*/ 4776281 h 6254885"/>
              <a:gd name="connsiteX2" fmla="*/ 4922196 w 7918315"/>
              <a:gd name="connsiteY2" fmla="*/ 3832698 h 6254885"/>
              <a:gd name="connsiteX3" fmla="*/ 5953328 w 7918315"/>
              <a:gd name="connsiteY3" fmla="*/ 3326860 h 6254885"/>
              <a:gd name="connsiteX4" fmla="*/ 4873558 w 7918315"/>
              <a:gd name="connsiteY4" fmla="*/ 2626468 h 6254885"/>
              <a:gd name="connsiteX5" fmla="*/ 4270443 w 7918315"/>
              <a:gd name="connsiteY5" fmla="*/ 1828800 h 6254885"/>
              <a:gd name="connsiteX6" fmla="*/ 77821 w 7918315"/>
              <a:gd name="connsiteY6" fmla="*/ 0 h 6254885"/>
              <a:gd name="connsiteX7" fmla="*/ 0 w 7918315"/>
              <a:gd name="connsiteY7" fmla="*/ 6225702 h 6254885"/>
              <a:gd name="connsiteX8" fmla="*/ 7918315 w 7918315"/>
              <a:gd name="connsiteY8" fmla="*/ 6254885 h 625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18315" h="6254885">
                <a:moveTo>
                  <a:pt x="7762672" y="6215975"/>
                </a:moveTo>
                <a:lnTo>
                  <a:pt x="5272392" y="4776281"/>
                </a:lnTo>
                <a:lnTo>
                  <a:pt x="4922196" y="3832698"/>
                </a:lnTo>
                <a:lnTo>
                  <a:pt x="5953328" y="3326860"/>
                </a:lnTo>
                <a:lnTo>
                  <a:pt x="4873558" y="2626468"/>
                </a:lnTo>
                <a:lnTo>
                  <a:pt x="4270443" y="1828800"/>
                </a:lnTo>
                <a:lnTo>
                  <a:pt x="77821" y="0"/>
                </a:lnTo>
                <a:lnTo>
                  <a:pt x="0" y="6225702"/>
                </a:lnTo>
                <a:lnTo>
                  <a:pt x="7918315" y="6254885"/>
                </a:lnTo>
              </a:path>
            </a:pathLst>
          </a:custGeom>
          <a:solidFill>
            <a:schemeClr val="bg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4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6814" y="979714"/>
            <a:ext cx="10703542" cy="4674416"/>
            <a:chOff x="1187832" y="-13041"/>
            <a:chExt cx="17479746" cy="8684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 descr="IMG_107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93040" y="325109"/>
            <a:ext cx="1212088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ea typeface="ＭＳ Ｐゴシック" panose="020B0600070205080204" pitchFamily="34" charset="-128"/>
              </a:rPr>
              <a:t>Biodiversity Scaling—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155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2004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Sampling and Scale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16764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29450" y="5110164"/>
            <a:ext cx="5979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Area Sampled/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Number of individuals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60974A7-5801-4B40-875F-F4CEF877ED3A}"/>
              </a:ext>
            </a:extLst>
          </p:cNvPr>
          <p:cNvSpPr txBox="1"/>
          <p:nvPr/>
        </p:nvSpPr>
        <p:spPr>
          <a:xfrm>
            <a:off x="7390607" y="1661617"/>
            <a:ext cx="314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Area Curve</a:t>
            </a:r>
          </a:p>
          <a:p>
            <a:r>
              <a:rPr lang="en-US" dirty="0"/>
              <a:t>Species Accumulation Curve</a:t>
            </a:r>
          </a:p>
          <a:p>
            <a:r>
              <a:rPr lang="en-US" dirty="0"/>
              <a:t>Species Area Relationship  </a:t>
            </a:r>
          </a:p>
        </p:txBody>
      </p:sp>
    </p:spTree>
    <p:extLst>
      <p:ext uri="{BB962C8B-B14F-4D97-AF65-F5344CB8AC3E}">
        <p14:creationId xmlns:p14="http://schemas.microsoft.com/office/powerpoint/2010/main" val="14338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94" grpId="0" animBg="1"/>
      <p:bldP spid="195" grpId="0" animBg="1"/>
      <p:bldP spid="196" grpId="0" animBg="1"/>
      <p:bldP spid="197" grpId="0" animBg="1"/>
      <p:bldP spid="1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74" y="1706021"/>
            <a:ext cx="6486525" cy="486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885" y="134647"/>
            <a:ext cx="4924725" cy="17488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876" y="269631"/>
            <a:ext cx="4972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This problem is not unique to ecology</a:t>
            </a:r>
          </a:p>
        </p:txBody>
      </p:sp>
    </p:spTree>
    <p:extLst>
      <p:ext uri="{BB962C8B-B14F-4D97-AF65-F5344CB8AC3E}">
        <p14:creationId xmlns:p14="http://schemas.microsoft.com/office/powerpoint/2010/main" val="687038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46" y="1374379"/>
            <a:ext cx="5141968" cy="2529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0294" y="926322"/>
            <a:ext cx="5175969" cy="414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6830" y="164125"/>
            <a:ext cx="712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Other kinds of diversity—Ethnic, Language, </a:t>
            </a:r>
            <a:r>
              <a:rPr lang="en-US" sz="2800" b="1" dirty="0" err="1"/>
              <a:t>etc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5695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ED72-D029-4E48-80F0-A2275837E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975096"/>
          </a:xfrm>
        </p:spPr>
        <p:txBody>
          <a:bodyPr/>
          <a:lstStyle/>
          <a:p>
            <a:r>
              <a:rPr lang="en-US" dirty="0"/>
              <a:t>Candy lab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DBDC3-7963-46B4-A08C-F352BCDA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44757"/>
            <a:ext cx="10515600" cy="3044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Species accumulation exercise (see </a:t>
            </a: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 readme):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Open google spreadsheet.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Draw individuals randomly from the bag, one at a time, and note the 'species' in the sheet for your group. You may eat the candy, but there will be a lot more candy this afternoon!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See the species accumulation curve develop for each bag.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Discussion: What community properties determine the shape of the curve?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6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2004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Sampling and Scale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16764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29450" y="5110164"/>
            <a:ext cx="31245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0	30	60	90</a:t>
            </a:r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Area Sampled/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Number of individuals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60974A7-5801-4B40-875F-F4CEF877ED3A}"/>
              </a:ext>
            </a:extLst>
          </p:cNvPr>
          <p:cNvSpPr txBox="1"/>
          <p:nvPr/>
        </p:nvSpPr>
        <p:spPr>
          <a:xfrm>
            <a:off x="7390607" y="1661617"/>
            <a:ext cx="3143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Area Curve</a:t>
            </a:r>
          </a:p>
          <a:p>
            <a:r>
              <a:rPr lang="en-US" dirty="0"/>
              <a:t>Species Accumulation Curve</a:t>
            </a:r>
          </a:p>
          <a:p>
            <a:r>
              <a:rPr lang="en-US" dirty="0"/>
              <a:t>Species Area Relationship  </a:t>
            </a:r>
          </a:p>
        </p:txBody>
      </p:sp>
    </p:spTree>
    <p:extLst>
      <p:ext uri="{BB962C8B-B14F-4D97-AF65-F5344CB8AC3E}">
        <p14:creationId xmlns:p14="http://schemas.microsoft.com/office/powerpoint/2010/main" val="606045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Species Area Relationships (SARs)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770" y="1160972"/>
            <a:ext cx="4476994" cy="3954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5" y="63145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5707" y="1160972"/>
            <a:ext cx="84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2439734" y="1530305"/>
            <a:ext cx="792297" cy="574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039201" y="971176"/>
            <a:ext cx="2062066" cy="2267339"/>
          </a:xfrm>
          <a:prstGeom prst="rect">
            <a:avLst/>
          </a:prstGeom>
          <a:solidFill>
            <a:schemeClr val="accent1">
              <a:alpha val="49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pecies area curv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77" y="31793"/>
            <a:ext cx="3948538" cy="29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-68094"/>
            <a:ext cx="6111494" cy="69260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29334" y="6231466"/>
            <a:ext cx="14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Preston 1960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033" y="3262115"/>
            <a:ext cx="4809357" cy="347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915" y="5643131"/>
            <a:ext cx="2359889" cy="9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8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E629D-1054-4D09-AC34-34AC0F92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3150-1ED5-4606-8FAD-58867C03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10:00 - 10:30 recap and discussion on sampling trees </a:t>
            </a:r>
          </a:p>
          <a:p>
            <a:r>
              <a:rPr lang="en-US" dirty="0"/>
              <a:t>10:30 - 12:00 Lecture: measuring and comparing biodiversity</a:t>
            </a:r>
          </a:p>
          <a:p>
            <a:r>
              <a:rPr lang="en-US" dirty="0"/>
              <a:t>13:00 - 15:30 Practical comparing biodiversity across scales (with candy)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Roel van Klink (</a:t>
            </a:r>
            <a:r>
              <a:rPr lang="en-US" dirty="0">
                <a:hlinkClick r:id="rId2"/>
              </a:rPr>
              <a:t>roel.klink@idiv.de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64393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Species Area Relationships (SARs)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2770" y="1160972"/>
            <a:ext cx="4476994" cy="3954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42385" y="6314536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6" name="Rectangle 5"/>
          <p:cNvSpPr/>
          <p:nvPr/>
        </p:nvSpPr>
        <p:spPr>
          <a:xfrm>
            <a:off x="3150570" y="3217458"/>
            <a:ext cx="2062066" cy="2267339"/>
          </a:xfrm>
          <a:prstGeom prst="rect">
            <a:avLst/>
          </a:prstGeom>
          <a:solidFill>
            <a:schemeClr val="accent1">
              <a:alpha val="49000"/>
            </a:schemeClr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45F5A-636E-4BA1-AC91-C9494F665539}"/>
              </a:ext>
            </a:extLst>
          </p:cNvPr>
          <p:cNvSpPr txBox="1"/>
          <p:nvPr/>
        </p:nvSpPr>
        <p:spPr>
          <a:xfrm>
            <a:off x="1284051" y="3764604"/>
            <a:ext cx="157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grid</a:t>
            </a:r>
          </a:p>
        </p:txBody>
      </p:sp>
    </p:spTree>
    <p:extLst>
      <p:ext uri="{BB962C8B-B14F-4D97-AF65-F5344CB8AC3E}">
        <p14:creationId xmlns:p14="http://schemas.microsoft.com/office/powerpoint/2010/main" val="357196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85FAB-6834-4ABE-AE9A-78AC0FCC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82" y="0"/>
            <a:ext cx="766883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77747-FAE0-4D33-871F-9F15E6FC1E46}"/>
              </a:ext>
            </a:extLst>
          </p:cNvPr>
          <p:cNvSpPr txBox="1"/>
          <p:nvPr/>
        </p:nvSpPr>
        <p:spPr>
          <a:xfrm>
            <a:off x="5740939" y="1040859"/>
            <a:ext cx="71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iDiv</a:t>
            </a:r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8955CC6-5855-446A-A8FE-9A40018F5FEE}"/>
              </a:ext>
            </a:extLst>
          </p:cNvPr>
          <p:cNvSpPr/>
          <p:nvPr/>
        </p:nvSpPr>
        <p:spPr>
          <a:xfrm>
            <a:off x="4462897" y="2208179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FCC19FD-DFA2-41D8-9DE1-B5383EE9D77A}"/>
              </a:ext>
            </a:extLst>
          </p:cNvPr>
          <p:cNvSpPr/>
          <p:nvPr/>
        </p:nvSpPr>
        <p:spPr>
          <a:xfrm>
            <a:off x="5137920" y="4618841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26258F5-EFF7-497E-81FC-DE6390E0AD90}"/>
              </a:ext>
            </a:extLst>
          </p:cNvPr>
          <p:cNvSpPr/>
          <p:nvPr/>
        </p:nvSpPr>
        <p:spPr>
          <a:xfrm>
            <a:off x="4696360" y="2892357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F3315AF-D078-4C2E-8BA9-2C87166D2F9A}"/>
              </a:ext>
            </a:extLst>
          </p:cNvPr>
          <p:cNvSpPr/>
          <p:nvPr/>
        </p:nvSpPr>
        <p:spPr>
          <a:xfrm>
            <a:off x="3042659" y="5398852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1D80090-612D-4450-805E-C6D6E44F9EC8}"/>
              </a:ext>
            </a:extLst>
          </p:cNvPr>
          <p:cNvSpPr/>
          <p:nvPr/>
        </p:nvSpPr>
        <p:spPr>
          <a:xfrm>
            <a:off x="3982999" y="3587886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F2EF775-4C46-43B1-B07C-23AD60B18EF3}"/>
              </a:ext>
            </a:extLst>
          </p:cNvPr>
          <p:cNvSpPr/>
          <p:nvPr/>
        </p:nvSpPr>
        <p:spPr>
          <a:xfrm>
            <a:off x="5979263" y="4463198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E352CB5-7070-4E53-B59F-EA6226233685}"/>
              </a:ext>
            </a:extLst>
          </p:cNvPr>
          <p:cNvSpPr/>
          <p:nvPr/>
        </p:nvSpPr>
        <p:spPr>
          <a:xfrm>
            <a:off x="5112554" y="3548980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DD89C2D-0CE6-469D-9300-1B53EC269213}"/>
              </a:ext>
            </a:extLst>
          </p:cNvPr>
          <p:cNvSpPr/>
          <p:nvPr/>
        </p:nvSpPr>
        <p:spPr>
          <a:xfrm>
            <a:off x="5387596" y="5988996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F33770D8-622F-4AE1-BC45-227986289CD2}"/>
              </a:ext>
            </a:extLst>
          </p:cNvPr>
          <p:cNvSpPr/>
          <p:nvPr/>
        </p:nvSpPr>
        <p:spPr>
          <a:xfrm>
            <a:off x="6460310" y="3432243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CAAA88B-45A5-4D20-9F1B-732E2B3C703F}"/>
              </a:ext>
            </a:extLst>
          </p:cNvPr>
          <p:cNvSpPr/>
          <p:nvPr/>
        </p:nvSpPr>
        <p:spPr>
          <a:xfrm>
            <a:off x="7877305" y="4307555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9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AA5DD-D6C8-4F5D-B4F5-C667CD72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80" y="1713863"/>
            <a:ext cx="5403959" cy="44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8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448" y="229322"/>
            <a:ext cx="512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Different Kinds of Species Area Relationships (SARs)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707" y="1160972"/>
            <a:ext cx="5324057" cy="470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7116" y="617906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Scheiner</a:t>
            </a:r>
            <a:r>
              <a:rPr lang="en-US" dirty="0"/>
              <a:t> 2003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4801" y="3968151"/>
            <a:ext cx="388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Island Species Area Relationship (ISAR)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7113919" y="4152817"/>
            <a:ext cx="810882" cy="30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29200" y="3623733"/>
            <a:ext cx="2310564" cy="2239935"/>
          </a:xfrm>
          <a:prstGeom prst="rect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42"/>
          <a:stretch/>
        </p:blipFill>
        <p:spPr>
          <a:xfrm>
            <a:off x="643812" y="348100"/>
            <a:ext cx="9396971" cy="5464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5962262" y="1263238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Near Mainland</a:t>
            </a:r>
          </a:p>
        </p:txBody>
      </p:sp>
      <p:sp>
        <p:nvSpPr>
          <p:cNvPr id="5" name="TextBox 4"/>
          <p:cNvSpPr txBox="1"/>
          <p:nvPr/>
        </p:nvSpPr>
        <p:spPr>
          <a:xfrm rot="20495301">
            <a:off x="3035560" y="3240833"/>
            <a:ext cx="196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Far from Mainland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16008" y="632615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and Wilson 1963</a:t>
            </a:r>
          </a:p>
        </p:txBody>
      </p:sp>
    </p:spTree>
    <p:extLst>
      <p:ext uri="{BB962C8B-B14F-4D97-AF65-F5344CB8AC3E}">
        <p14:creationId xmlns:p14="http://schemas.microsoft.com/office/powerpoint/2010/main" val="291469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99C81D-F2F0-48E5-A194-6DF2116F1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03"/>
          <a:stretch/>
        </p:blipFill>
        <p:spPr>
          <a:xfrm>
            <a:off x="2261582" y="1659834"/>
            <a:ext cx="7668835" cy="5198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87D40-86F4-4FFB-8E66-818B6B5D7ED7}"/>
              </a:ext>
            </a:extLst>
          </p:cNvPr>
          <p:cNvSpPr txBox="1"/>
          <p:nvPr/>
        </p:nvSpPr>
        <p:spPr>
          <a:xfrm>
            <a:off x="1661331" y="404677"/>
            <a:ext cx="9087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Mechanisms behind the Species Area Relationship / </a:t>
            </a:r>
            <a:br>
              <a:rPr lang="en-US" sz="3200" b="1" dirty="0"/>
            </a:br>
            <a:r>
              <a:rPr lang="en-US" sz="3200" b="1" dirty="0"/>
              <a:t>species accumulation curve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B02B8EE-73E4-46B9-AB07-A917084C8FAC}"/>
              </a:ext>
            </a:extLst>
          </p:cNvPr>
          <p:cNvSpPr/>
          <p:nvPr/>
        </p:nvSpPr>
        <p:spPr>
          <a:xfrm>
            <a:off x="4462897" y="2208179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65FC2F20-1C21-46E4-9A23-15519CBB091D}"/>
              </a:ext>
            </a:extLst>
          </p:cNvPr>
          <p:cNvSpPr/>
          <p:nvPr/>
        </p:nvSpPr>
        <p:spPr>
          <a:xfrm>
            <a:off x="5137920" y="4618841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ECF83CD-388D-482B-91C2-CCEF33326C19}"/>
              </a:ext>
            </a:extLst>
          </p:cNvPr>
          <p:cNvSpPr/>
          <p:nvPr/>
        </p:nvSpPr>
        <p:spPr>
          <a:xfrm>
            <a:off x="4696360" y="2892357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4E5C0F4-474E-498F-B680-16D5F99CCEC7}"/>
              </a:ext>
            </a:extLst>
          </p:cNvPr>
          <p:cNvSpPr/>
          <p:nvPr/>
        </p:nvSpPr>
        <p:spPr>
          <a:xfrm>
            <a:off x="3042659" y="5398852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FBC9BEF-DDA0-49A1-B1A9-0D79642BE3EE}"/>
              </a:ext>
            </a:extLst>
          </p:cNvPr>
          <p:cNvSpPr/>
          <p:nvPr/>
        </p:nvSpPr>
        <p:spPr>
          <a:xfrm>
            <a:off x="3982999" y="3587886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8EDB8432-7F69-4981-A3C8-1879D31D02CB}"/>
              </a:ext>
            </a:extLst>
          </p:cNvPr>
          <p:cNvSpPr/>
          <p:nvPr/>
        </p:nvSpPr>
        <p:spPr>
          <a:xfrm>
            <a:off x="5979263" y="4463198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208E3FF-AD52-4FD2-AC6B-F520D233FEB2}"/>
              </a:ext>
            </a:extLst>
          </p:cNvPr>
          <p:cNvSpPr/>
          <p:nvPr/>
        </p:nvSpPr>
        <p:spPr>
          <a:xfrm>
            <a:off x="5054186" y="3383605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430F4E8-381F-4934-86DB-BB927B279E38}"/>
              </a:ext>
            </a:extLst>
          </p:cNvPr>
          <p:cNvSpPr/>
          <p:nvPr/>
        </p:nvSpPr>
        <p:spPr>
          <a:xfrm>
            <a:off x="5387596" y="5988996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986D367-86FE-4222-B98B-C9DD1ADFC263}"/>
              </a:ext>
            </a:extLst>
          </p:cNvPr>
          <p:cNvSpPr/>
          <p:nvPr/>
        </p:nvSpPr>
        <p:spPr>
          <a:xfrm>
            <a:off x="6460310" y="3432243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DD54E61-7CC9-4852-B1C7-F7570E237550}"/>
              </a:ext>
            </a:extLst>
          </p:cNvPr>
          <p:cNvSpPr/>
          <p:nvPr/>
        </p:nvSpPr>
        <p:spPr>
          <a:xfrm>
            <a:off x="7877305" y="4307555"/>
            <a:ext cx="167469" cy="15564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1331" y="404677"/>
            <a:ext cx="9087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Mechanisms behind the Species Area Relationship / </a:t>
            </a:r>
            <a:br>
              <a:rPr lang="en-US" sz="3200" b="1" dirty="0"/>
            </a:br>
            <a:r>
              <a:rPr lang="en-US" sz="3200" b="1" dirty="0"/>
              <a:t>species accumulation curve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327" y="1505235"/>
            <a:ext cx="115217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Sampling (each sample has a limited size and thus not all species </a:t>
            </a:r>
            <a:r>
              <a:rPr lang="en-US" sz="3200" u="sng" dirty="0"/>
              <a:t>can</a:t>
            </a:r>
            <a:r>
              <a:rPr lang="en-US" sz="3200" dirty="0"/>
              <a:t> be present in each sample)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Unequal abundances of species (most species are rare, and will only be found with high effort, only few species are common)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Habitat heterogeneity (new habitats with new species are encountered with increased sampling effort)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Clumped occurrence of species (can be stochastic or biological)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Competition (competitive displacement)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Dispersal (or lack of dispersal)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Total available habitat area (island systems!)</a:t>
            </a:r>
          </a:p>
        </p:txBody>
      </p:sp>
    </p:spTree>
    <p:extLst>
      <p:ext uri="{BB962C8B-B14F-4D97-AF65-F5344CB8AC3E}">
        <p14:creationId xmlns:p14="http://schemas.microsoft.com/office/powerpoint/2010/main" val="21847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6" r="52467"/>
          <a:stretch/>
        </p:blipFill>
        <p:spPr>
          <a:xfrm>
            <a:off x="2497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12921" y="177272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55721" y="2405333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05865" y="3182349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0257" y="398684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5460522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358520" y="2945921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58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52343" y="3782684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4197" y="271797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a</a:t>
            </a:r>
            <a:r>
              <a:rPr lang="en-US" b="1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54197" y="3592252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b</a:t>
            </a:r>
            <a:r>
              <a:rPr lang="en-US" b="1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54197" y="4681405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ymbol" panose="05050102010706020507" pitchFamily="18" charset="2"/>
              </a:rPr>
              <a:t>g</a:t>
            </a:r>
            <a:r>
              <a:rPr lang="en-US" b="1" dirty="0"/>
              <a:t>, SAR, EAR, </a:t>
            </a:r>
            <a:r>
              <a:rPr lang="en-US" b="1" dirty="0" err="1"/>
              <a:t>etc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63218" y="419014"/>
            <a:ext cx="569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</p:spTree>
    <p:extLst>
      <p:ext uri="{BB962C8B-B14F-4D97-AF65-F5344CB8AC3E}">
        <p14:creationId xmlns:p14="http://schemas.microsoft.com/office/powerpoint/2010/main" val="308332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964" y="1113521"/>
            <a:ext cx="304585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7234" y="1113521"/>
            <a:ext cx="3336006" cy="3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858" y="1295043"/>
            <a:ext cx="3681898" cy="344749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" name="Freeform 5"/>
          <p:cNvSpPr/>
          <p:nvPr/>
        </p:nvSpPr>
        <p:spPr>
          <a:xfrm>
            <a:off x="869020" y="2582851"/>
            <a:ext cx="3581847" cy="2118235"/>
          </a:xfrm>
          <a:custGeom>
            <a:avLst/>
            <a:gdLst>
              <a:gd name="connsiteX0" fmla="*/ 0 w 1507067"/>
              <a:gd name="connsiteY0" fmla="*/ 1744133 h 1744133"/>
              <a:gd name="connsiteX1" fmla="*/ 254000 w 1507067"/>
              <a:gd name="connsiteY1" fmla="*/ 524933 h 1744133"/>
              <a:gd name="connsiteX2" fmla="*/ 1507067 w 1507067"/>
              <a:gd name="connsiteY2" fmla="*/ 0 h 174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067" h="1744133">
                <a:moveTo>
                  <a:pt x="0" y="1744133"/>
                </a:moveTo>
                <a:cubicBezTo>
                  <a:pt x="1411" y="1279877"/>
                  <a:pt x="2822" y="815622"/>
                  <a:pt x="254000" y="524933"/>
                </a:cubicBezTo>
                <a:cubicBezTo>
                  <a:pt x="505178" y="234244"/>
                  <a:pt x="1006122" y="117122"/>
                  <a:pt x="1507067" y="0"/>
                </a:cubicBezTo>
              </a:path>
            </a:pathLst>
          </a:custGeom>
          <a:noFill/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7" name="Freeform 6"/>
          <p:cNvSpPr/>
          <p:nvPr/>
        </p:nvSpPr>
        <p:spPr>
          <a:xfrm>
            <a:off x="837576" y="1769574"/>
            <a:ext cx="3674752" cy="2900067"/>
          </a:xfrm>
          <a:custGeom>
            <a:avLst/>
            <a:gdLst>
              <a:gd name="connsiteX0" fmla="*/ 0 w 2116667"/>
              <a:gd name="connsiteY0" fmla="*/ 2201334 h 2201334"/>
              <a:gd name="connsiteX1" fmla="*/ 1439333 w 2116667"/>
              <a:gd name="connsiteY1" fmla="*/ 541867 h 2201334"/>
              <a:gd name="connsiteX2" fmla="*/ 2116667 w 2116667"/>
              <a:gd name="connsiteY2" fmla="*/ 0 h 2201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667" h="2201334">
                <a:moveTo>
                  <a:pt x="0" y="2201334"/>
                </a:moveTo>
                <a:cubicBezTo>
                  <a:pt x="543277" y="1555045"/>
                  <a:pt x="1086555" y="908756"/>
                  <a:pt x="1439333" y="541867"/>
                </a:cubicBezTo>
                <a:cubicBezTo>
                  <a:pt x="1792111" y="174978"/>
                  <a:pt x="1954389" y="87489"/>
                  <a:pt x="2116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1" name="TextBox 7"/>
          <p:cNvSpPr txBox="1">
            <a:spLocks noChangeArrowheads="1"/>
          </p:cNvSpPr>
          <p:nvPr/>
        </p:nvSpPr>
        <p:spPr bwMode="auto">
          <a:xfrm>
            <a:off x="1662730" y="4722542"/>
            <a:ext cx="1704184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 dirty="0"/>
              <a:t>Sampling Effort </a:t>
            </a:r>
          </a:p>
        </p:txBody>
      </p:sp>
      <p:sp>
        <p:nvSpPr>
          <p:cNvPr id="41992" name="TextBox 8"/>
          <p:cNvSpPr txBox="1">
            <a:spLocks noChangeArrowheads="1"/>
          </p:cNvSpPr>
          <p:nvPr/>
        </p:nvSpPr>
        <p:spPr bwMode="auto">
          <a:xfrm rot="16200000">
            <a:off x="-212161" y="2649679"/>
            <a:ext cx="1776448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1" b="1"/>
              <a:t>Species Richness</a:t>
            </a:r>
          </a:p>
        </p:txBody>
      </p:sp>
      <p:sp>
        <p:nvSpPr>
          <p:cNvPr id="41993" name="AutoShape 4" descr="Image result for species abundance distribution mobsim"/>
          <p:cNvSpPr>
            <a:spLocks noChangeAspect="1" noChangeArrowheads="1"/>
          </p:cNvSpPr>
          <p:nvPr/>
        </p:nvSpPr>
        <p:spPr bwMode="auto">
          <a:xfrm>
            <a:off x="202962" y="947722"/>
            <a:ext cx="274427" cy="2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621"/>
          </a:p>
        </p:txBody>
      </p:sp>
      <p:sp>
        <p:nvSpPr>
          <p:cNvPr id="17" name="Rectangle 16"/>
          <p:cNvSpPr/>
          <p:nvPr/>
        </p:nvSpPr>
        <p:spPr>
          <a:xfrm>
            <a:off x="6830665" y="2561410"/>
            <a:ext cx="457379" cy="50311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8" name="Rectangle 17"/>
          <p:cNvSpPr/>
          <p:nvPr/>
        </p:nvSpPr>
        <p:spPr>
          <a:xfrm>
            <a:off x="6383292" y="2179785"/>
            <a:ext cx="1332115" cy="1307817"/>
          </a:xfrm>
          <a:prstGeom prst="rect">
            <a:avLst/>
          </a:prstGeom>
          <a:noFill/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19" name="Rectangle 18"/>
          <p:cNvSpPr/>
          <p:nvPr/>
        </p:nvSpPr>
        <p:spPr>
          <a:xfrm>
            <a:off x="9970855" y="2582850"/>
            <a:ext cx="457379" cy="503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0" name="Rectangle 19"/>
          <p:cNvSpPr/>
          <p:nvPr/>
        </p:nvSpPr>
        <p:spPr>
          <a:xfrm>
            <a:off x="9534917" y="2171079"/>
            <a:ext cx="1330686" cy="1307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41998" name="TextBox 20"/>
          <p:cNvSpPr txBox="1">
            <a:spLocks noChangeArrowheads="1"/>
          </p:cNvSpPr>
          <p:nvPr/>
        </p:nvSpPr>
        <p:spPr bwMode="auto">
          <a:xfrm>
            <a:off x="1259222" y="120152"/>
            <a:ext cx="10130937" cy="70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962" b="1"/>
              <a:t>Scale-dependence is inevitable….</a:t>
            </a:r>
          </a:p>
        </p:txBody>
      </p:sp>
      <p:sp>
        <p:nvSpPr>
          <p:cNvPr id="10" name="Freeform 9"/>
          <p:cNvSpPr/>
          <p:nvPr/>
        </p:nvSpPr>
        <p:spPr>
          <a:xfrm>
            <a:off x="4060666" y="2751509"/>
            <a:ext cx="2309762" cy="1317822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68" name="Freeform 67"/>
          <p:cNvSpPr/>
          <p:nvPr/>
        </p:nvSpPr>
        <p:spPr>
          <a:xfrm flipV="1">
            <a:off x="4573787" y="1223578"/>
            <a:ext cx="4961130" cy="483106"/>
          </a:xfrm>
          <a:custGeom>
            <a:avLst/>
            <a:gdLst>
              <a:gd name="connsiteX0" fmla="*/ 3166534 w 3166534"/>
              <a:gd name="connsiteY0" fmla="*/ 169333 h 1237179"/>
              <a:gd name="connsiteX1" fmla="*/ 897467 w 3166534"/>
              <a:gd name="connsiteY1" fmla="*/ 1236133 h 1237179"/>
              <a:gd name="connsiteX2" fmla="*/ 0 w 3166534"/>
              <a:gd name="connsiteY2" fmla="*/ 0 h 12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66534" h="1237179">
                <a:moveTo>
                  <a:pt x="3166534" y="169333"/>
                </a:moveTo>
                <a:cubicBezTo>
                  <a:pt x="2295878" y="716844"/>
                  <a:pt x="1425223" y="1264355"/>
                  <a:pt x="897467" y="1236133"/>
                </a:cubicBezTo>
                <a:cubicBezTo>
                  <a:pt x="369711" y="1207911"/>
                  <a:pt x="184855" y="603955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sp>
        <p:nvSpPr>
          <p:cNvPr id="2" name="TextBox 1"/>
          <p:cNvSpPr txBox="1"/>
          <p:nvPr/>
        </p:nvSpPr>
        <p:spPr>
          <a:xfrm>
            <a:off x="2244271" y="5514363"/>
            <a:ext cx="4659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Species-Area Curve (many types)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Species Accumulation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Rarefaction Curve</a:t>
            </a:r>
          </a:p>
        </p:txBody>
      </p:sp>
    </p:spTree>
    <p:extLst>
      <p:ext uri="{BB962C8B-B14F-4D97-AF65-F5344CB8AC3E}">
        <p14:creationId xmlns:p14="http://schemas.microsoft.com/office/powerpoint/2010/main" val="401695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95" y="1314890"/>
            <a:ext cx="4253925" cy="4423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583" y="1126330"/>
            <a:ext cx="5858007" cy="5005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8975" y="175759"/>
            <a:ext cx="842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Species Richness Estimators:  what is the </a:t>
            </a:r>
            <a:r>
              <a:rPr lang="en-US" sz="2400" b="1" u="sng" dirty="0">
                <a:solidFill>
                  <a:schemeClr val="tx2"/>
                </a:solidFill>
              </a:rPr>
              <a:t>‘True’ </a:t>
            </a:r>
            <a:r>
              <a:rPr lang="en-US" sz="2400" b="1" dirty="0"/>
              <a:t>species richness?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3670" y="6370983"/>
            <a:ext cx="33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from Anne Chao and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930E8-A3CF-4951-920C-5C61F7944F7D}"/>
              </a:ext>
            </a:extLst>
          </p:cNvPr>
          <p:cNvSpPr txBox="1"/>
          <p:nvPr/>
        </p:nvSpPr>
        <p:spPr>
          <a:xfrm>
            <a:off x="7409234" y="1124251"/>
            <a:ext cx="249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Elevational gradient</a:t>
            </a:r>
          </a:p>
        </p:txBody>
      </p:sp>
    </p:spTree>
    <p:extLst>
      <p:ext uri="{BB962C8B-B14F-4D97-AF65-F5344CB8AC3E}">
        <p14:creationId xmlns:p14="http://schemas.microsoft.com/office/powerpoint/2010/main" val="277914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7DF7-D7D1-4909-88B4-158A1C84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6112-E1D3-4D24-9163-93694FA31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difficulties of measuring biodiversity </a:t>
            </a:r>
          </a:p>
          <a:p>
            <a:r>
              <a:rPr lang="en-US" dirty="0"/>
              <a:t>Particularly with reference to scale</a:t>
            </a:r>
          </a:p>
          <a:p>
            <a:r>
              <a:rPr lang="en-US" dirty="0"/>
              <a:t>Some ways to deal with these difficulties</a:t>
            </a:r>
          </a:p>
        </p:txBody>
      </p:sp>
    </p:spTree>
    <p:extLst>
      <p:ext uri="{BB962C8B-B14F-4D97-AF65-F5344CB8AC3E}">
        <p14:creationId xmlns:p14="http://schemas.microsoft.com/office/powerpoint/2010/main" val="2566536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4771292" y="1348154"/>
            <a:ext cx="3739662" cy="2555631"/>
          </a:xfrm>
          <a:custGeom>
            <a:avLst/>
            <a:gdLst>
              <a:gd name="connsiteX0" fmla="*/ 0 w 3739662"/>
              <a:gd name="connsiteY0" fmla="*/ 2555631 h 2555631"/>
              <a:gd name="connsiteX1" fmla="*/ 785446 w 3739662"/>
              <a:gd name="connsiteY1" fmla="*/ 1793631 h 2555631"/>
              <a:gd name="connsiteX2" fmla="*/ 2602523 w 3739662"/>
              <a:gd name="connsiteY2" fmla="*/ 656492 h 2555631"/>
              <a:gd name="connsiteX3" fmla="*/ 3739662 w 3739662"/>
              <a:gd name="connsiteY3" fmla="*/ 0 h 255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662" h="2555631">
                <a:moveTo>
                  <a:pt x="0" y="2555631"/>
                </a:moveTo>
                <a:cubicBezTo>
                  <a:pt x="175846" y="2332892"/>
                  <a:pt x="351692" y="2110154"/>
                  <a:pt x="785446" y="1793631"/>
                </a:cubicBezTo>
                <a:cubicBezTo>
                  <a:pt x="1219200" y="1477108"/>
                  <a:pt x="2110154" y="955430"/>
                  <a:pt x="2602523" y="656492"/>
                </a:cubicBezTo>
                <a:cubicBezTo>
                  <a:pt x="3094892" y="357554"/>
                  <a:pt x="3417277" y="178777"/>
                  <a:pt x="3739662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3012830" y="1383325"/>
            <a:ext cx="46893" cy="38568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059723" y="5193325"/>
            <a:ext cx="5146430" cy="586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3036277" y="3553589"/>
            <a:ext cx="2022230" cy="1733519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024554" y="3188678"/>
            <a:ext cx="2485292" cy="2063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12829" y="2637693"/>
            <a:ext cx="3270739" cy="2602524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2828" y="2016370"/>
            <a:ext cx="4220310" cy="3206262"/>
          </a:xfrm>
          <a:custGeom>
            <a:avLst/>
            <a:gdLst>
              <a:gd name="connsiteX0" fmla="*/ 0 w 1875692"/>
              <a:gd name="connsiteY0" fmla="*/ 1652954 h 1652954"/>
              <a:gd name="connsiteX1" fmla="*/ 410307 w 1875692"/>
              <a:gd name="connsiteY1" fmla="*/ 492369 h 1652954"/>
              <a:gd name="connsiteX2" fmla="*/ 1875692 w 1875692"/>
              <a:gd name="connsiteY2" fmla="*/ 0 h 165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5692" h="1652954">
                <a:moveTo>
                  <a:pt x="0" y="1652954"/>
                </a:moveTo>
                <a:cubicBezTo>
                  <a:pt x="48846" y="1210407"/>
                  <a:pt x="97692" y="767861"/>
                  <a:pt x="410307" y="492369"/>
                </a:cubicBezTo>
                <a:cubicBezTo>
                  <a:pt x="722922" y="216877"/>
                  <a:pt x="1299307" y="108438"/>
                  <a:pt x="1875692" y="0"/>
                </a:cubicBezTo>
              </a:path>
            </a:pathLst>
          </a:cu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4958860" y="3452478"/>
            <a:ext cx="175846" cy="202222"/>
          </a:xfrm>
          <a:prstGeom prst="star5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421924" y="3075844"/>
            <a:ext cx="175846" cy="202222"/>
          </a:xfrm>
          <a:prstGeom prst="star5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6271843" y="2524859"/>
            <a:ext cx="175846" cy="20222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215554" y="1915259"/>
            <a:ext cx="175846" cy="202222"/>
          </a:xfrm>
          <a:prstGeom prst="star5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88041" y="5273844"/>
            <a:ext cx="4467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Area, samples, or individuals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177149" y="3210240"/>
            <a:ext cx="29562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Number of species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947017" y="2397358"/>
            <a:ext cx="17588" cy="17188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200000">
            <a:off x="2854447" y="3142593"/>
            <a:ext cx="169533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Sampling extent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8940" y="276890"/>
            <a:ext cx="6567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Some solutions for dealing with scale dependence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30432" y="4116254"/>
            <a:ext cx="2846076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Many solutions, all make improbable assumptions at some scale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42E01-10BD-4F2C-812D-52733DB65A84}"/>
              </a:ext>
            </a:extLst>
          </p:cNvPr>
          <p:cNvCxnSpPr>
            <a:endCxn id="14" idx="4"/>
          </p:cNvCxnSpPr>
          <p:nvPr/>
        </p:nvCxnSpPr>
        <p:spPr>
          <a:xfrm flipH="1" flipV="1">
            <a:off x="7391400" y="1992501"/>
            <a:ext cx="663102" cy="404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980653-585F-44BF-8675-C4493A54DB08}"/>
              </a:ext>
            </a:extLst>
          </p:cNvPr>
          <p:cNvSpPr txBox="1"/>
          <p:nvPr/>
        </p:nvSpPr>
        <p:spPr>
          <a:xfrm>
            <a:off x="8206153" y="2117481"/>
            <a:ext cx="3126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coverage, </a:t>
            </a:r>
            <a:br>
              <a:rPr lang="en-US" dirty="0"/>
            </a:br>
            <a:r>
              <a:rPr lang="en-US" dirty="0"/>
              <a:t>for example 80% completeness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A3B72-A5E7-46D9-ADD4-A9BBE8BEF838}"/>
              </a:ext>
            </a:extLst>
          </p:cNvPr>
          <p:cNvSpPr txBox="1"/>
          <p:nvPr/>
        </p:nvSpPr>
        <p:spPr>
          <a:xfrm>
            <a:off x="3155662" y="1741468"/>
            <a:ext cx="210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Rarefied richness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4EA3FC-CCD3-40B8-A279-F139B0AFC2E0}"/>
              </a:ext>
            </a:extLst>
          </p:cNvPr>
          <p:cNvSpPr txBox="1"/>
          <p:nvPr/>
        </p:nvSpPr>
        <p:spPr>
          <a:xfrm>
            <a:off x="8404822" y="1258684"/>
            <a:ext cx="210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‘Coverage’ richness</a:t>
            </a:r>
          </a:p>
        </p:txBody>
      </p:sp>
    </p:spTree>
    <p:extLst>
      <p:ext uri="{BB962C8B-B14F-4D97-AF65-F5344CB8AC3E}">
        <p14:creationId xmlns:p14="http://schemas.microsoft.com/office/powerpoint/2010/main" val="16505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10" y="404119"/>
            <a:ext cx="8953500" cy="4467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642" y="793252"/>
            <a:ext cx="5485488" cy="5871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4950" y="64489"/>
            <a:ext cx="9965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Economics has been doing something similar for some time (Gini Coefficient)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14" y="678936"/>
            <a:ext cx="10770978" cy="59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94EE-7741-4E8E-9C13-BCEFAF81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of visualizing a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CB92-7B95-463C-9F6C-5D2E70DF5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597166" cy="5181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Rank abundance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F470C-C6C8-4994-9274-0BF76D4455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8" y="2478747"/>
            <a:ext cx="3663992" cy="2651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AF8D4-827E-46C0-9863-A1510F5E80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364" y="2196135"/>
            <a:ext cx="4063508" cy="30508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02DD3C-E044-4A84-B910-BA5F0577F1E2}"/>
              </a:ext>
            </a:extLst>
          </p:cNvPr>
          <p:cNvSpPr txBox="1">
            <a:spLocks/>
          </p:cNvSpPr>
          <p:nvPr/>
        </p:nvSpPr>
        <p:spPr>
          <a:xfrm>
            <a:off x="8313683" y="1481958"/>
            <a:ext cx="3745189" cy="86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Species Abundance Distribution</a:t>
            </a:r>
          </a:p>
        </p:txBody>
      </p:sp>
      <p:sp>
        <p:nvSpPr>
          <p:cNvPr id="8" name="Rectangle 538">
            <a:extLst>
              <a:ext uri="{FF2B5EF4-FFF2-40B4-BE49-F238E27FC236}">
                <a16:creationId xmlns:a16="http://schemas.microsoft.com/office/drawing/2014/main" id="{C82B78B7-D50D-469F-9F7E-A9FD95F1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70" y="4535266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9" name="Rectangle 539">
            <a:extLst>
              <a:ext uri="{FF2B5EF4-FFF2-40B4-BE49-F238E27FC236}">
                <a16:creationId xmlns:a16="http://schemas.microsoft.com/office/drawing/2014/main" id="{93E24734-3790-4E65-B402-3BDFEB5F4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70" y="4170141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0" name="Rectangle 540">
            <a:extLst>
              <a:ext uri="{FF2B5EF4-FFF2-40B4-BE49-F238E27FC236}">
                <a16:creationId xmlns:a16="http://schemas.microsoft.com/office/drawing/2014/main" id="{1E49449E-9E19-496C-A95A-C44CA37C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70" y="3814541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1" name="Rectangle 541">
            <a:extLst>
              <a:ext uri="{FF2B5EF4-FFF2-40B4-BE49-F238E27FC236}">
                <a16:creationId xmlns:a16="http://schemas.microsoft.com/office/drawing/2014/main" id="{D01FFBB9-259A-4966-B60D-9E619A879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70" y="3449416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2" name="Rectangle 542">
            <a:extLst>
              <a:ext uri="{FF2B5EF4-FFF2-40B4-BE49-F238E27FC236}">
                <a16:creationId xmlns:a16="http://schemas.microsoft.com/office/drawing/2014/main" id="{100DD9E1-5E65-4FA3-9937-F60417223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70" y="3084291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3" name="Rectangle 543">
            <a:extLst>
              <a:ext uri="{FF2B5EF4-FFF2-40B4-BE49-F238E27FC236}">
                <a16:creationId xmlns:a16="http://schemas.microsoft.com/office/drawing/2014/main" id="{DA95843A-892F-413B-B526-823E828F8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169" y="2720754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14" name="Line 550">
            <a:extLst>
              <a:ext uri="{FF2B5EF4-FFF2-40B4-BE49-F238E27FC236}">
                <a16:creationId xmlns:a16="http://schemas.microsoft.com/office/drawing/2014/main" id="{B0D5DC2E-AEAD-40AD-A7C6-90A4415E4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9831" y="2536605"/>
            <a:ext cx="0" cy="2206625"/>
          </a:xfrm>
          <a:prstGeom prst="line">
            <a:avLst/>
          </a:prstGeom>
          <a:noFill/>
          <a:ln w="127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530">
            <a:extLst>
              <a:ext uri="{FF2B5EF4-FFF2-40B4-BE49-F238E27FC236}">
                <a16:creationId xmlns:a16="http://schemas.microsoft.com/office/drawing/2014/main" id="{862BCC3D-A469-46A4-AD62-E8BDABB89F24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190013" y="3254948"/>
            <a:ext cx="17462" cy="2955925"/>
          </a:xfrm>
          <a:prstGeom prst="line">
            <a:avLst/>
          </a:prstGeom>
          <a:noFill/>
          <a:ln w="1270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AutoShape 532">
            <a:extLst>
              <a:ext uri="{FF2B5EF4-FFF2-40B4-BE49-F238E27FC236}">
                <a16:creationId xmlns:a16="http://schemas.microsoft.com/office/drawing/2014/main" id="{99702E30-5CD2-48EC-97E6-A4BBAE3C9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957" y="2703292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" name="AutoShape 533">
            <a:extLst>
              <a:ext uri="{FF2B5EF4-FFF2-40B4-BE49-F238E27FC236}">
                <a16:creationId xmlns:a16="http://schemas.microsoft.com/office/drawing/2014/main" id="{11E94DAF-8242-4207-BC88-0AF6F9E1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44" y="2814417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" name="AutoShape 534">
            <a:extLst>
              <a:ext uri="{FF2B5EF4-FFF2-40B4-BE49-F238E27FC236}">
                <a16:creationId xmlns:a16="http://schemas.microsoft.com/office/drawing/2014/main" id="{CB3BB1B6-08F7-4E32-B646-013C1810E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457" y="3081117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" name="AutoShape 535">
            <a:extLst>
              <a:ext uri="{FF2B5EF4-FFF2-40B4-BE49-F238E27FC236}">
                <a16:creationId xmlns:a16="http://schemas.microsoft.com/office/drawing/2014/main" id="{83B69620-1E31-44D2-A316-D89B0CB5F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207" y="3570067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1601EB2D-19C9-425B-BA1C-1367AB31D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056" y="4882930"/>
            <a:ext cx="3209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latin typeface="Arial" panose="020B0604020202020204" pitchFamily="34" charset="0"/>
              </a:rPr>
              <a:t>0	30	60	90</a:t>
            </a: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5053F4BF-0E6E-452C-8EAA-7E693C14F126}"/>
              </a:ext>
            </a:extLst>
          </p:cNvPr>
          <p:cNvSpPr/>
          <p:nvPr/>
        </p:nvSpPr>
        <p:spPr>
          <a:xfrm>
            <a:off x="4774756" y="2790604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Text Box 553">
            <a:extLst>
              <a:ext uri="{FF2B5EF4-FFF2-40B4-BE49-F238E27FC236}">
                <a16:creationId xmlns:a16="http://schemas.microsoft.com/office/drawing/2014/main" id="{E8FDC50E-5F69-44A7-A35B-33C49F57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30" y="5052826"/>
            <a:ext cx="2411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Number of individuals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34104CF-4096-40F5-886E-7FD6C795396C}"/>
              </a:ext>
            </a:extLst>
          </p:cNvPr>
          <p:cNvSpPr txBox="1">
            <a:spLocks/>
          </p:cNvSpPr>
          <p:nvPr/>
        </p:nvSpPr>
        <p:spPr>
          <a:xfrm>
            <a:off x="4774757" y="1432661"/>
            <a:ext cx="3451836" cy="861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Species accumulation curve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9166D8-2BDA-4D7F-9DFD-74E289BB3EC5}"/>
              </a:ext>
            </a:extLst>
          </p:cNvPr>
          <p:cNvSpPr txBox="1"/>
          <p:nvPr/>
        </p:nvSpPr>
        <p:spPr>
          <a:xfrm>
            <a:off x="5429541" y="6438306"/>
            <a:ext cx="107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2EECA-FD5D-476F-8427-CF15F56A6CE1}"/>
              </a:ext>
            </a:extLst>
          </p:cNvPr>
          <p:cNvSpPr txBox="1"/>
          <p:nvPr/>
        </p:nvSpPr>
        <p:spPr>
          <a:xfrm>
            <a:off x="5245637" y="6049373"/>
            <a:ext cx="126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Abundance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055774-3690-4444-A1F6-881F60147903}"/>
              </a:ext>
            </a:extLst>
          </p:cNvPr>
          <p:cNvSpPr txBox="1"/>
          <p:nvPr/>
        </p:nvSpPr>
        <p:spPr>
          <a:xfrm rot="20468767">
            <a:off x="7273567" y="5397826"/>
            <a:ext cx="133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species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258932-91B0-4079-8EC5-BF199F1D503E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505817" y="5212753"/>
            <a:ext cx="2774817" cy="10212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8BAE09-2C3B-4E3B-ABFB-4B7736156F06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38201" y="3824891"/>
            <a:ext cx="4407436" cy="2409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3331DB-01E9-424C-AFFF-313FB1AA9E17}"/>
              </a:ext>
            </a:extLst>
          </p:cNvPr>
          <p:cNvCxnSpPr>
            <a:cxnSpLocks/>
          </p:cNvCxnSpPr>
          <p:nvPr/>
        </p:nvCxnSpPr>
        <p:spPr>
          <a:xfrm flipH="1" flipV="1">
            <a:off x="4774757" y="3998692"/>
            <a:ext cx="1094329" cy="255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2253D3-178C-4D14-9039-3E22E4B971F6}"/>
              </a:ext>
            </a:extLst>
          </p:cNvPr>
          <p:cNvCxnSpPr>
            <a:cxnSpLocks/>
          </p:cNvCxnSpPr>
          <p:nvPr/>
        </p:nvCxnSpPr>
        <p:spPr>
          <a:xfrm>
            <a:off x="909234" y="5153318"/>
            <a:ext cx="1710526" cy="8732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5B0968-EE28-493B-8A4A-03FC1FBE154C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1723697" y="5159929"/>
            <a:ext cx="3705844" cy="1463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2DE8267-6317-4965-AC73-BFAE4426F4FF}"/>
              </a:ext>
            </a:extLst>
          </p:cNvPr>
          <p:cNvCxnSpPr>
            <a:cxnSpLocks/>
          </p:cNvCxnSpPr>
          <p:nvPr/>
        </p:nvCxnSpPr>
        <p:spPr>
          <a:xfrm flipV="1">
            <a:off x="6084326" y="3678844"/>
            <a:ext cx="2109024" cy="2874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3C83CD-7B8B-4E24-84D1-F1C99B6763EA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flipV="1">
            <a:off x="5875727" y="5422158"/>
            <a:ext cx="265627" cy="627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B9DAF80-837A-4AE8-AC10-8542AA60BB19}"/>
              </a:ext>
            </a:extLst>
          </p:cNvPr>
          <p:cNvSpPr txBox="1"/>
          <p:nvPr/>
        </p:nvSpPr>
        <p:spPr>
          <a:xfrm rot="1695120">
            <a:off x="3612458" y="5301677"/>
            <a:ext cx="133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 species</a:t>
            </a:r>
          </a:p>
        </p:txBody>
      </p:sp>
    </p:spTree>
    <p:extLst>
      <p:ext uri="{BB962C8B-B14F-4D97-AF65-F5344CB8AC3E}">
        <p14:creationId xmlns:p14="http://schemas.microsoft.com/office/powerpoint/2010/main" val="171146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E37-6889-40C0-BABD-10706A61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3. Comparing biodiversity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EC65-E6E3-4E3E-8CDC-38D45CE61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Importance of scale for measuring and comparing biodiversity</a:t>
            </a:r>
          </a:p>
        </p:txBody>
      </p:sp>
    </p:spTree>
    <p:extLst>
      <p:ext uri="{BB962C8B-B14F-4D97-AF65-F5344CB8AC3E}">
        <p14:creationId xmlns:p14="http://schemas.microsoft.com/office/powerpoint/2010/main" val="2855544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2004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Sampling and Scale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(more/fewer individuals)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2606675" y="41624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2606675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2606675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2606675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2606675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2606675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2606675" y="2762251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2605089" y="24812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2605089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2606675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2606675" y="4722814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2606675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2606675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5624514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56245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56245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56245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56245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56245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5624514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56245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56245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5624514" y="44434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56245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56245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56245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3617914" y="2479676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3617914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3606801" y="3598864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3616326" y="472598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3617914" y="416718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3616326" y="275907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3617914" y="3887789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36163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3617914" y="3317876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3616326" y="3038476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3617914" y="500380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3616326" y="2200276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3616326" y="4445001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4959350" y="22034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4959350" y="276225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4959350" y="36036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495935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4959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4959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4959350" y="41640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4959350" y="3043239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4959350" y="3883026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4959350" y="5283201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4959350" y="4443414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4959350" y="2482851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495935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529113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52911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52911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52911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52911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5291139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5291139" y="19224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529113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52911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5291139" y="220186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529113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52911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529113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3273426" y="192246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3273426" y="47228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3273426" y="3881439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3275014" y="33226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3273426" y="41624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3275014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3273426" y="3041651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3273426" y="276225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3273426" y="4441826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3273425" y="2481264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3273426" y="3602039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3273426" y="5283201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32750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1938339" y="50022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1938339" y="38830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193833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1938339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193833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193833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193833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1938339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1939925" y="19224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1938339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1938339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1938339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1938339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462756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462756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4625975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4625976" y="5002214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462756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462756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4625976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4627564" y="36036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4625976" y="472281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4625976" y="5283201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462756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462756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4625975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2271714" y="38814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2271714" y="3602039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2271714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22717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2271714" y="47228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22717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2271714" y="4441826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2271714" y="24812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2271714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2271714" y="528320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22717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2271714" y="3322639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2271714" y="4162426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3960814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3960814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3960814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3960814" y="36036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3960814" y="4162426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3960814" y="30416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3960814" y="5002214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3960814" y="2762251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3960814" y="3321051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3960814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3960814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3960814" y="2201864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3960814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2938464" y="528320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2940051" y="30416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294005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2938464" y="36036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2940051" y="3883026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2940051" y="248126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2940051" y="3321051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2938464" y="4722814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2940051" y="2201864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2938464" y="1922464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2938464" y="4162426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2940051" y="4443414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2940051" y="5002214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5956301" y="2762251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5956300" y="24812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5956300" y="5283201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5956300" y="47228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5956300" y="3883026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5956300" y="444341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5956300" y="2201864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5956300" y="3321051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5956300" y="500221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5956300" y="1922464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59563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5956300" y="4162426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5956300" y="3603626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4294189" y="444341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4294189" y="24812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4294189" y="2201864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4294189" y="276225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4294189" y="5283201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4294189" y="3321051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4294189" y="1922464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4294189" y="4162426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4294189" y="5002214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4294189" y="4722814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4294189" y="3603626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4294189" y="3883026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4292600" y="3041651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1890714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1890714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1890714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1890714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6951664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6951664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6951664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6951664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6951664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6913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7134225" y="2763839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5227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1990726" y="1284289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6078539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1984376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8584407" y="3482182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9785351" y="2930526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8567738" y="3041651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7816851" y="330835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7340601" y="3797301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9798051" y="302418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8594726" y="3233739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7831138" y="3611564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7369176" y="4187826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7262814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7440614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7262814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9952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9937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9129714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7029450" y="5110164"/>
            <a:ext cx="59795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7181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69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7597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93198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2387618"/>
            <a:ext cx="755650" cy="24352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6675" y="109407"/>
            <a:ext cx="8407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Scale and Diversity: An example….</a:t>
            </a:r>
          </a:p>
          <a:p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>
                <a:solidFill>
                  <a:srgbClr val="C00000"/>
                </a:solidFill>
              </a:rPr>
              <a:t>Germany</a:t>
            </a:r>
            <a:r>
              <a:rPr lang="en-US" sz="3200" b="1" dirty="0"/>
              <a:t> vs. </a:t>
            </a:r>
            <a:r>
              <a:rPr lang="en-US" sz="3200" b="1" dirty="0">
                <a:solidFill>
                  <a:srgbClr val="002060"/>
                </a:solidFill>
              </a:rPr>
              <a:t>USA</a:t>
            </a:r>
          </a:p>
          <a:p>
            <a:r>
              <a:rPr lang="en-US" sz="3200" b="1" dirty="0"/>
              <a:t>						….in BEER!!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9570" y="2529839"/>
            <a:ext cx="9983615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beer….but its diversity is low</a:t>
            </a:r>
          </a:p>
          <a:p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-iDiv visitor from the U.S. </a:t>
            </a:r>
          </a:p>
        </p:txBody>
      </p:sp>
    </p:spTree>
    <p:extLst>
      <p:ext uri="{BB962C8B-B14F-4D97-AF65-F5344CB8AC3E}">
        <p14:creationId xmlns:p14="http://schemas.microsoft.com/office/powerpoint/2010/main" val="349661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4910" y="1358350"/>
            <a:ext cx="4072882" cy="407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974" y="1282871"/>
            <a:ext cx="5917858" cy="411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271" y="1875723"/>
            <a:ext cx="5202280" cy="3472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5835" y="165529"/>
            <a:ext cx="6280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German beer is lower in diversity than the U.S…..Really? 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446" y="648899"/>
            <a:ext cx="8293859" cy="55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8353" y="648899"/>
            <a:ext cx="4371561" cy="262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montpelierliquors.com/images/brooklynbrewery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0751" y="874137"/>
            <a:ext cx="3967488" cy="248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4801" y="4147451"/>
            <a:ext cx="3997504" cy="19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3674" y="4118107"/>
            <a:ext cx="3219148" cy="1752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476" y="1824699"/>
            <a:ext cx="11497753" cy="33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6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2741" y="1354033"/>
            <a:ext cx="6251465" cy="4343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b="13163"/>
          <a:stretch/>
        </p:blipFill>
        <p:spPr>
          <a:xfrm>
            <a:off x="1776920" y="659005"/>
            <a:ext cx="3791963" cy="5021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t="13027" r="-6103" b="1550"/>
          <a:stretch/>
        </p:blipFill>
        <p:spPr>
          <a:xfrm>
            <a:off x="5943567" y="972262"/>
            <a:ext cx="5083627" cy="4584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2770" y="180343"/>
            <a:ext cx="483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Need a fair comparison---rarefaction</a:t>
            </a:r>
          </a:p>
        </p:txBody>
      </p:sp>
    </p:spTree>
    <p:extLst>
      <p:ext uri="{BB962C8B-B14F-4D97-AF65-F5344CB8AC3E}">
        <p14:creationId xmlns:p14="http://schemas.microsoft.com/office/powerpoint/2010/main" val="331919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292" y="998795"/>
            <a:ext cx="4737566" cy="266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824" y="3719915"/>
            <a:ext cx="3741161" cy="2805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756" y="164454"/>
            <a:ext cx="8248281" cy="5232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beer….but 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diversity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9248970" y="1236482"/>
            <a:ext cx="2470825" cy="3607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826128" y="2331235"/>
            <a:ext cx="3011635" cy="3211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24" t="13027" r="-6103" b="50713"/>
          <a:stretch/>
        </p:blipFill>
        <p:spPr>
          <a:xfrm>
            <a:off x="5457326" y="1630764"/>
            <a:ext cx="3562083" cy="4097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221" y="2032751"/>
            <a:ext cx="44950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Grain</a:t>
            </a:r>
            <a:r>
              <a:rPr lang="en-US" sz="2400" b="1" dirty="0"/>
              <a:t>—</a:t>
            </a:r>
          </a:p>
          <a:p>
            <a:r>
              <a:rPr lang="en-US" sz="2400" b="1" dirty="0"/>
              <a:t>	what is the scale in which 	data are aggregated?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3200" b="1" dirty="0">
                <a:solidFill>
                  <a:srgbClr val="0070C0"/>
                </a:solidFill>
              </a:rPr>
              <a:t>Extent</a:t>
            </a:r>
            <a:r>
              <a:rPr lang="en-US" sz="2400" b="1" dirty="0"/>
              <a:t>—</a:t>
            </a:r>
          </a:p>
          <a:p>
            <a:r>
              <a:rPr lang="en-US" sz="2400" b="1" dirty="0"/>
              <a:t>	What is the scale of 	comparison?</a:t>
            </a:r>
          </a:p>
        </p:txBody>
      </p:sp>
    </p:spTree>
    <p:extLst>
      <p:ext uri="{BB962C8B-B14F-4D97-AF65-F5344CB8AC3E}">
        <p14:creationId xmlns:p14="http://schemas.microsoft.com/office/powerpoint/2010/main" val="23538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b="13163"/>
          <a:stretch/>
        </p:blipFill>
        <p:spPr>
          <a:xfrm>
            <a:off x="827210" y="662491"/>
            <a:ext cx="4536830" cy="60084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27210" y="1768234"/>
            <a:ext cx="4259679" cy="4902681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411810" y="3295825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80" t="13027" r="-6103" b="1550"/>
          <a:stretch/>
        </p:blipFill>
        <p:spPr>
          <a:xfrm>
            <a:off x="6696075" y="640301"/>
            <a:ext cx="5390418" cy="59075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65232" y="3642184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8218" y="243228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07887" y="3016457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08114" y="4514128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14865" y="5022185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56585" y="1213984"/>
            <a:ext cx="4259679" cy="4902681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12566" y="249455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52050" y="3111075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47593" y="1878037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37262" y="2462207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310641" y="4097094"/>
            <a:ext cx="1307621" cy="1602537"/>
          </a:xfrm>
          <a:prstGeom prst="ellipse">
            <a:avLst/>
          </a:prstGeom>
          <a:solidFill>
            <a:srgbClr val="00B0F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07288" y="4837436"/>
            <a:ext cx="314326" cy="369499"/>
          </a:xfrm>
          <a:prstGeom prst="ellipse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01286" y="2309124"/>
            <a:ext cx="10051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Grain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Extent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97390" y="3826934"/>
            <a:ext cx="1765235" cy="10359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2"/>
          </p:cNvCxnSpPr>
          <p:nvPr/>
        </p:nvCxnSpPr>
        <p:spPr>
          <a:xfrm>
            <a:off x="6203013" y="3864737"/>
            <a:ext cx="3107628" cy="10336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16539" y="3841597"/>
            <a:ext cx="815878" cy="972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33221" y="3884267"/>
            <a:ext cx="1284875" cy="767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012495" y="2623609"/>
            <a:ext cx="1596895" cy="5189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99059" y="2659831"/>
            <a:ext cx="1952991" cy="55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03839" y="2757396"/>
            <a:ext cx="1190590" cy="769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995233" y="2776926"/>
            <a:ext cx="1759815" cy="6530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04063" y="58720"/>
            <a:ext cx="800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Biodiversity is fundamentally scale (grain, extent) dependent </a:t>
            </a:r>
          </a:p>
        </p:txBody>
      </p:sp>
    </p:spTree>
    <p:extLst>
      <p:ext uri="{BB962C8B-B14F-4D97-AF65-F5344CB8AC3E}">
        <p14:creationId xmlns:p14="http://schemas.microsoft.com/office/powerpoint/2010/main" val="286780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03" y="121755"/>
            <a:ext cx="11277599" cy="63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2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352803" y="914400"/>
            <a:ext cx="48638" cy="40758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401442" y="4990290"/>
            <a:ext cx="67775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21125" y="499029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15657" y="828687"/>
            <a:ext cx="47641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3.5</a:t>
            </a:r>
          </a:p>
          <a:p>
            <a:endParaRPr lang="en-US" dirty="0"/>
          </a:p>
          <a:p>
            <a:r>
              <a:rPr lang="en-US" dirty="0"/>
              <a:t>3.0</a:t>
            </a:r>
          </a:p>
          <a:p>
            <a:endParaRPr lang="en-US" dirty="0"/>
          </a:p>
          <a:p>
            <a:r>
              <a:rPr lang="en-US" dirty="0"/>
              <a:t>2.5</a:t>
            </a:r>
          </a:p>
          <a:p>
            <a:endParaRPr lang="en-US" dirty="0"/>
          </a:p>
          <a:p>
            <a:r>
              <a:rPr lang="en-US" dirty="0"/>
              <a:t>2.0</a:t>
            </a:r>
          </a:p>
          <a:p>
            <a:endParaRPr lang="en-US" dirty="0"/>
          </a:p>
          <a:p>
            <a:r>
              <a:rPr lang="en-US" dirty="0"/>
              <a:t>1.5</a:t>
            </a:r>
          </a:p>
          <a:p>
            <a:endParaRPr lang="en-US" dirty="0"/>
          </a:p>
          <a:p>
            <a:r>
              <a:rPr lang="en-US" dirty="0"/>
              <a:t>1.0</a:t>
            </a:r>
          </a:p>
          <a:p>
            <a:endParaRPr lang="en-US" dirty="0"/>
          </a:p>
          <a:p>
            <a:r>
              <a:rPr lang="en-US" dirty="0"/>
              <a:t>0.5</a:t>
            </a:r>
          </a:p>
          <a:p>
            <a:endParaRPr lang="en-US" dirty="0"/>
          </a:p>
          <a:p>
            <a:r>
              <a:rPr lang="en-US" dirty="0"/>
              <a:t>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3902" y="4297218"/>
            <a:ext cx="409783" cy="2622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72" y="3994936"/>
            <a:ext cx="378470" cy="2129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49" y="3062340"/>
            <a:ext cx="409783" cy="2622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48" y="3348973"/>
            <a:ext cx="409783" cy="2305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76745" y="497325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City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378" y="3928957"/>
            <a:ext cx="409783" cy="2622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935" y="3617197"/>
            <a:ext cx="378470" cy="2129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45694" y="5005245"/>
            <a:ext cx="67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51568" y="4973256"/>
            <a:ext cx="153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Country 	 (rarefied)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5779" y="1528514"/>
            <a:ext cx="409783" cy="2622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092" y="2420082"/>
            <a:ext cx="378470" cy="2129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309" y="829927"/>
            <a:ext cx="378470" cy="2129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5147" y="5939538"/>
            <a:ext cx="461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Scale of observation (grain/extent)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655980" y="2618523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Log Number of beer types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9250476" y="5011356"/>
            <a:ext cx="946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Country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652" y="1473691"/>
            <a:ext cx="409783" cy="2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32" grpId="0"/>
      <p:bldP spid="33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2519" y="1102087"/>
            <a:ext cx="8590143" cy="5206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5095051" y="6521269"/>
            <a:ext cx="2625078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 i="1" dirty="0"/>
              <a:t>Chase et al. 2018, Ecol. Lett. </a:t>
            </a:r>
          </a:p>
        </p:txBody>
      </p:sp>
      <p:sp>
        <p:nvSpPr>
          <p:cNvPr id="43012" name="TextBox 2"/>
          <p:cNvSpPr txBox="1">
            <a:spLocks noChangeArrowheads="1"/>
          </p:cNvSpPr>
          <p:nvPr/>
        </p:nvSpPr>
        <p:spPr bwMode="auto">
          <a:xfrm>
            <a:off x="3025847" y="298816"/>
            <a:ext cx="5260543" cy="5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41" b="1"/>
              <a:t>Scale-Dependence is the Rule</a:t>
            </a:r>
          </a:p>
        </p:txBody>
      </p:sp>
      <p:sp>
        <p:nvSpPr>
          <p:cNvPr id="6" name="Oval 5"/>
          <p:cNvSpPr/>
          <p:nvPr/>
        </p:nvSpPr>
        <p:spPr>
          <a:xfrm rot="19825828">
            <a:off x="2449835" y="3060239"/>
            <a:ext cx="5817285" cy="411641"/>
          </a:xfrm>
          <a:prstGeom prst="ellipse">
            <a:avLst/>
          </a:prstGeom>
          <a:solidFill>
            <a:schemeClr val="accent2">
              <a:alpha val="47000"/>
            </a:schemeClr>
          </a:solidFill>
          <a:ln w="38100">
            <a:solidFill>
              <a:srgbClr val="FF0000">
                <a:alpha val="41000"/>
              </a:srgb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21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24520" y="4636403"/>
            <a:ext cx="8576" cy="408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71047" y="1399384"/>
            <a:ext cx="0" cy="50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8175644" y="1500864"/>
            <a:ext cx="3883431" cy="5911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2"/>
                </a:solidFill>
              </a:rPr>
              <a:t>Small-scale Observations Often Overestimate Effects at Larger Scales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952952" y="1333635"/>
            <a:ext cx="4539483" cy="3939174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9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F0FB2B-3F8F-4D4F-A08B-287957DDF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700" y="1510008"/>
            <a:ext cx="5417033" cy="591187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2"/>
                </a:solidFill>
              </a:rPr>
              <a:t>Small-scale Observations Often Overestimate Effects at Larger Scales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6B0810D-CC17-4201-8E50-E201A47E3A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2545" y="2457640"/>
            <a:ext cx="6579391" cy="317804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0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1559-B8AE-41A0-BDFA-A25177FC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D5DF-7EAF-4C30-AEF5-ED101E69F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gradients in biodiversity</a:t>
            </a:r>
          </a:p>
          <a:p>
            <a:r>
              <a:rPr lang="en-US" dirty="0"/>
              <a:t>The difficulties of measuring biodiversity </a:t>
            </a:r>
          </a:p>
          <a:p>
            <a:pPr lvl="1"/>
            <a:r>
              <a:rPr lang="en-US" dirty="0"/>
              <a:t>Scale of measurement</a:t>
            </a:r>
          </a:p>
          <a:p>
            <a:r>
              <a:rPr lang="en-US" dirty="0"/>
              <a:t>Comparing biodiversity across scales</a:t>
            </a:r>
          </a:p>
          <a:p>
            <a:r>
              <a:rPr lang="en-US" dirty="0"/>
              <a:t>Small-scale observations often overestimate biodiversity loss at larges scales.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79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3D1C-459D-48E6-ACF1-8BE230D2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data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45A470-DAAB-4946-90AB-E9295F133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13" y="1690688"/>
            <a:ext cx="773425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13AE7-A604-43EA-B776-6459CC3D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36" y="2411364"/>
            <a:ext cx="4097351" cy="34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2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643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65" y="706314"/>
            <a:ext cx="3600994" cy="27520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180" y="611851"/>
            <a:ext cx="4646227" cy="274892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71958" y="-22223"/>
            <a:ext cx="530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Can’t we just correct for area?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10" y="2044381"/>
            <a:ext cx="5713193" cy="42793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118" y="1576363"/>
            <a:ext cx="5850198" cy="4287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049682" y="3792500"/>
            <a:ext cx="6053311" cy="3038018"/>
            <a:chOff x="5986289" y="3671247"/>
            <a:chExt cx="6053311" cy="3038018"/>
          </a:xfrm>
          <a:noFill/>
        </p:grpSpPr>
        <p:cxnSp>
          <p:nvCxnSpPr>
            <p:cNvPr id="6" name="Straight Connector 5"/>
            <p:cNvCxnSpPr/>
            <p:nvPr/>
          </p:nvCxnSpPr>
          <p:spPr>
            <a:xfrm flipH="1" flipV="1">
              <a:off x="6464060" y="5527915"/>
              <a:ext cx="25880" cy="757578"/>
            </a:xfrm>
            <a:prstGeom prst="line">
              <a:avLst/>
            </a:prstGeom>
            <a:grpFill/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533072" y="4587635"/>
              <a:ext cx="388188" cy="78500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480886" y="3672297"/>
              <a:ext cx="1190445" cy="923330"/>
            </a:xfrm>
            <a:prstGeom prst="rect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Number of species per area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337180" y="4040579"/>
              <a:ext cx="34645" cy="2241817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353907" y="6203431"/>
              <a:ext cx="5685693" cy="8206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6389077" y="3905708"/>
              <a:ext cx="5357446" cy="2332892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378019" y="5066292"/>
              <a:ext cx="3434860" cy="1207477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375588" y="5866560"/>
              <a:ext cx="1289537" cy="433753"/>
            </a:xfrm>
            <a:custGeom>
              <a:avLst/>
              <a:gdLst>
                <a:gd name="connsiteX0" fmla="*/ 0 w 5357446"/>
                <a:gd name="connsiteY0" fmla="*/ 2332892 h 2332892"/>
                <a:gd name="connsiteX1" fmla="*/ 1793631 w 5357446"/>
                <a:gd name="connsiteY1" fmla="*/ 527539 h 2332892"/>
                <a:gd name="connsiteX2" fmla="*/ 5357446 w 5357446"/>
                <a:gd name="connsiteY2" fmla="*/ 0 h 233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57446" h="2332892">
                  <a:moveTo>
                    <a:pt x="0" y="2332892"/>
                  </a:moveTo>
                  <a:cubicBezTo>
                    <a:pt x="450361" y="1624623"/>
                    <a:pt x="900723" y="916354"/>
                    <a:pt x="1793631" y="527539"/>
                  </a:cubicBezTo>
                  <a:cubicBezTo>
                    <a:pt x="2686539" y="138724"/>
                    <a:pt x="4021992" y="69362"/>
                    <a:pt x="5357446" y="0"/>
                  </a:cubicBezTo>
                </a:path>
              </a:pathLst>
            </a:custGeom>
            <a:grp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058400" y="3671247"/>
              <a:ext cx="129529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island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75279" y="4638319"/>
              <a:ext cx="158088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Medium island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04194" y="5507263"/>
              <a:ext cx="1293944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 island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32566" y="6339933"/>
              <a:ext cx="147046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Area sampled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5193764" y="5129893"/>
              <a:ext cx="195438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32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8349" y="1899138"/>
            <a:ext cx="5704236" cy="347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388" y="1813170"/>
            <a:ext cx="5577787" cy="355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986" y="1230533"/>
                <a:ext cx="122812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𝒍𝒐𝒈𝒄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𝒍𝒐𝒈𝑨</m:t>
                          </m:r>
                        </m:e>
                        <m:sup/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384" y="1232739"/>
                <a:ext cx="3970216" cy="46775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328986" y="359508"/>
            <a:ext cx="708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classical </a:t>
            </a:r>
            <a:r>
              <a:rPr lang="en-US" sz="2400" b="1" dirty="0">
                <a:solidFill>
                  <a:srgbClr val="0070C0"/>
                </a:solidFill>
              </a:rPr>
              <a:t>Species Area Relationship (SAR) </a:t>
            </a:r>
            <a:r>
              <a:rPr lang="en-US" sz="2400" b="1" dirty="0"/>
              <a:t>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483567" y="3937519"/>
            <a:ext cx="4554373" cy="1082350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466114" y="3785768"/>
            <a:ext cx="1349270" cy="1234101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4224" y="5200797"/>
            <a:ext cx="135223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 (intercept)</a:t>
            </a:r>
          </a:p>
        </p:txBody>
      </p:sp>
      <p:sp>
        <p:nvSpPr>
          <p:cNvPr id="16" name="Right Brace 15"/>
          <p:cNvSpPr/>
          <p:nvPr/>
        </p:nvSpPr>
        <p:spPr>
          <a:xfrm rot="3007903">
            <a:off x="2178376" y="2713252"/>
            <a:ext cx="498658" cy="136262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24539" y="3352859"/>
            <a:ext cx="1923782" cy="239469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5207454">
            <a:off x="8627803" y="1985805"/>
            <a:ext cx="536128" cy="172812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584225" y="2488825"/>
            <a:ext cx="3158559" cy="788847"/>
          </a:xfrm>
          <a:prstGeom prst="straightConnector1">
            <a:avLst/>
          </a:prstGeom>
          <a:ln w="571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12305" y="2779858"/>
            <a:ext cx="97174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z (slope)</a:t>
            </a:r>
          </a:p>
        </p:txBody>
      </p:sp>
    </p:spTree>
    <p:extLst>
      <p:ext uri="{BB962C8B-B14F-4D97-AF65-F5344CB8AC3E}">
        <p14:creationId xmlns:p14="http://schemas.microsoft.com/office/powerpoint/2010/main" val="32631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757" y="3137857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711840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1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1185" y="76492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9494" y="1455798"/>
            <a:ext cx="201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807" y="2656108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157" y="4944013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9494" y="106974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88813" y="568639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36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95" t="4253" r="20849" b="50295"/>
          <a:stretch/>
        </p:blipFill>
        <p:spPr>
          <a:xfrm>
            <a:off x="836022" y="2351313"/>
            <a:ext cx="9465443" cy="4402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691" y="215875"/>
            <a:ext cx="5795496" cy="19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1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15853-8A24-29B9-2AE3-154F0E5DDEE4}"/>
              </a:ext>
            </a:extLst>
          </p:cNvPr>
          <p:cNvSpPr txBox="1"/>
          <p:nvPr/>
        </p:nvSpPr>
        <p:spPr>
          <a:xfrm>
            <a:off x="197708" y="197708"/>
            <a:ext cx="3667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What is biodiversity?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A1142-6D77-0A66-A5C0-4AEFF7CF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036" y="782483"/>
            <a:ext cx="7772400" cy="56505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8AA11-2B10-4F29-B475-E1C8F3348E14}"/>
              </a:ext>
            </a:extLst>
          </p:cNvPr>
          <p:cNvSpPr txBox="1"/>
          <p:nvPr/>
        </p:nvSpPr>
        <p:spPr>
          <a:xfrm>
            <a:off x="573932" y="1536970"/>
            <a:ext cx="479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Focus today on species numbers (sounds easy, but is not) </a:t>
            </a:r>
          </a:p>
          <a:p>
            <a:r>
              <a:rPr lang="en-US" dirty="0"/>
              <a:t>- Tomorrow other measures of biodiversity.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98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788" y="1070022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75678" y="6417946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8531" y="-24935"/>
            <a:ext cx="6532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Scale-Dependent Biodiversity Change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22035" y="464999"/>
            <a:ext cx="7865253" cy="5769865"/>
            <a:chOff x="901877" y="615976"/>
            <a:chExt cx="8450414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10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7" y="615976"/>
              <a:ext cx="8450414" cy="6242021"/>
              <a:chOff x="2449690" y="590243"/>
              <a:chExt cx="8247544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90" y="590243"/>
                <a:ext cx="8247544" cy="6103333"/>
                <a:chOff x="3290836" y="1710062"/>
                <a:chExt cx="7852039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325534" y="1710063"/>
                  <a:ext cx="7795415" cy="5609129"/>
                  <a:chOff x="2461869" y="567004"/>
                  <a:chExt cx="6182463" cy="4598255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78703" y="567004"/>
                    <a:ext cx="6165629" cy="4582672"/>
                    <a:chOff x="2478703" y="567004"/>
                    <a:chExt cx="6165629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8195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~1700</a:t>
                        </a: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1850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6814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1950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89830" cy="31159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572631" y="2655210"/>
                      <a:ext cx="2177671" cy="36552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Number of Species</a:t>
                      </a:r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583624" cy="389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Year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Data from: Knapp, S., et al. 2016.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86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89" y="3356920"/>
            <a:ext cx="4582160" cy="350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F6BAF-FF52-4F1B-BE64-81455C9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6594" y="8241"/>
            <a:ext cx="4661959" cy="350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34425-C09D-4FD7-A7B7-FAA13AD030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1107979"/>
            <a:ext cx="1696125" cy="216488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D27B73-2B7E-41F6-9CB7-6E030BA5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47450" y="3061869"/>
            <a:ext cx="4453211" cy="3796131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61648"/>
            <a:ext cx="342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Homogenization or Differentiation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0229" y="0"/>
            <a:ext cx="5205051" cy="38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575" y="2259071"/>
            <a:ext cx="4679478" cy="32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1862030" y="1801919"/>
            <a:ext cx="3387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 Expectations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5839223" y="1749253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Meta-analytical results (plants only)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7731" y="2171251"/>
            <a:ext cx="3446782" cy="344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7691" y="362310"/>
            <a:ext cx="466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Biodiversity change—Scale matters</a:t>
            </a:r>
          </a:p>
        </p:txBody>
      </p:sp>
    </p:spTree>
    <p:extLst>
      <p:ext uri="{BB962C8B-B14F-4D97-AF65-F5344CB8AC3E}">
        <p14:creationId xmlns:p14="http://schemas.microsoft.com/office/powerpoint/2010/main" val="98818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970"/>
          <a:stretch/>
        </p:blipFill>
        <p:spPr>
          <a:xfrm>
            <a:off x="875323" y="103554"/>
            <a:ext cx="100604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9138" y="3415323"/>
            <a:ext cx="3438770" cy="3442677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5385" y="1098006"/>
            <a:ext cx="414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SAR principles can be used to predict extinctions</a:t>
            </a:r>
          </a:p>
        </p:txBody>
      </p:sp>
    </p:spTree>
    <p:extLst>
      <p:ext uri="{BB962C8B-B14F-4D97-AF65-F5344CB8AC3E}">
        <p14:creationId xmlns:p14="http://schemas.microsoft.com/office/powerpoint/2010/main" val="22285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38" y="158045"/>
            <a:ext cx="5806684" cy="600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67466" y="6488668"/>
            <a:ext cx="33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MacArthur and Wilson 1967</a:t>
            </a:r>
          </a:p>
        </p:txBody>
      </p:sp>
    </p:spTree>
    <p:extLst>
      <p:ext uri="{BB962C8B-B14F-4D97-AF65-F5344CB8AC3E}">
        <p14:creationId xmlns:p14="http://schemas.microsoft.com/office/powerpoint/2010/main" val="2734567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2513" y="6434666"/>
            <a:ext cx="233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Koh</a:t>
            </a:r>
            <a:r>
              <a:rPr lang="en-US" dirty="0"/>
              <a:t> and </a:t>
            </a:r>
            <a:r>
              <a:rPr lang="en-US" dirty="0" err="1"/>
              <a:t>Ghazoul</a:t>
            </a:r>
            <a:r>
              <a:rPr lang="en-US" dirty="0"/>
              <a:t>  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7" y="497481"/>
            <a:ext cx="8855569" cy="61218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6356" y="128149"/>
            <a:ext cx="478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Island biogeography and extinctions</a:t>
            </a:r>
          </a:p>
        </p:txBody>
      </p:sp>
    </p:spTree>
    <p:extLst>
      <p:ext uri="{BB962C8B-B14F-4D97-AF65-F5344CB8AC3E}">
        <p14:creationId xmlns:p14="http://schemas.microsoft.com/office/powerpoint/2010/main" val="1334218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5824538" y="720725"/>
            <a:ext cx="4583112" cy="2794000"/>
            <a:chOff x="2587" y="1407"/>
            <a:chExt cx="3220" cy="1957"/>
          </a:xfrm>
        </p:grpSpPr>
        <p:pic>
          <p:nvPicPr>
            <p:cNvPr id="35909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910" name="AutoShape 8"/>
            <p:cNvCxnSpPr>
              <a:cxnSpLocks noChangeShapeType="1"/>
              <a:stCxn id="20482" idx="3"/>
              <a:endCxn id="35909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7588251" y="2905126"/>
            <a:ext cx="2951163" cy="3465513"/>
            <a:chOff x="3067" y="1240"/>
            <a:chExt cx="2264" cy="2601"/>
          </a:xfrm>
        </p:grpSpPr>
        <p:pic>
          <p:nvPicPr>
            <p:cNvPr id="35907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5800" y="749300"/>
            <a:ext cx="3868738" cy="27003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7200" y="3100389"/>
            <a:ext cx="2960688" cy="2884487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582273" y="1136651"/>
            <a:ext cx="4769069" cy="3904177"/>
            <a:chOff x="1402896" y="606333"/>
            <a:chExt cx="5848458" cy="5312543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244" y="606333"/>
              <a:ext cx="4718212" cy="4331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810" y="775708"/>
              <a:ext cx="4730057" cy="4344504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810" y="5120212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7664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8180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3033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7498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6300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849" y="5135077"/>
              <a:ext cx="143505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01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810" y="5120212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6783" y="4965203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810" y="3667798"/>
              <a:ext cx="142139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6783" y="351915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810" y="2223876"/>
              <a:ext cx="1421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6783" y="2068867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810" y="775708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6783" y="627069"/>
              <a:ext cx="357778" cy="376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6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810" y="775708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6359" y="4542644"/>
              <a:ext cx="0" cy="46715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5959" y="3389630"/>
              <a:ext cx="0" cy="44592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601" y="2355528"/>
              <a:ext cx="7897" cy="40344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3150" y="1421226"/>
              <a:ext cx="13818" cy="38221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78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9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0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7"/>
                <a:ext cx="50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20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79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33" y="5332554"/>
              <a:ext cx="1766243" cy="586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16200000">
              <a:off x="-522884" y="3148356"/>
              <a:ext cx="4379969" cy="528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5882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931" y="4232626"/>
              <a:ext cx="821709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1775" y="4680665"/>
              <a:ext cx="3948" cy="36099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698" y="4659431"/>
              <a:ext cx="134242" cy="125282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931" y="4597853"/>
              <a:ext cx="605470" cy="25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5689" y="737487"/>
              <a:ext cx="2282114" cy="628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9325" y="4614863"/>
            <a:ext cx="1563688" cy="1524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2014" y="4781551"/>
            <a:ext cx="1925637" cy="135731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9" name="Group 69"/>
          <p:cNvGrpSpPr>
            <a:grpSpLocks/>
          </p:cNvGrpSpPr>
          <p:nvPr/>
        </p:nvGrpSpPr>
        <p:grpSpPr bwMode="auto">
          <a:xfrm>
            <a:off x="3970338" y="5403850"/>
            <a:ext cx="4449762" cy="1328738"/>
            <a:chOff x="4314825" y="4986020"/>
            <a:chExt cx="4829175" cy="1719262"/>
          </a:xfrm>
        </p:grpSpPr>
        <p:pic>
          <p:nvPicPr>
            <p:cNvPr id="35852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4986020"/>
              <a:ext cx="4829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53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52" y="6486207"/>
              <a:ext cx="3533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3511551" y="93664"/>
            <a:ext cx="5313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</p:spTree>
    <p:extLst>
      <p:ext uri="{BB962C8B-B14F-4D97-AF65-F5344CB8AC3E}">
        <p14:creationId xmlns:p14="http://schemas.microsoft.com/office/powerpoint/2010/main" val="343696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41BD-5AC2-4FF6-B52B-BB6ED5A2D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373" y="267073"/>
            <a:ext cx="7079040" cy="61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B9892-EA48-4603-B06E-E1761DE99719}"/>
              </a:ext>
            </a:extLst>
          </p:cNvPr>
          <p:cNvSpPr txBox="1"/>
          <p:nvPr/>
        </p:nvSpPr>
        <p:spPr>
          <a:xfrm>
            <a:off x="8169897" y="648866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134116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290AA-4318-4492-B92F-5D9EF872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6169" y="389352"/>
            <a:ext cx="6802538" cy="537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802CB-5A6A-4074-BF20-B8063A2210AE}"/>
              </a:ext>
            </a:extLst>
          </p:cNvPr>
          <p:cNvSpPr txBox="1"/>
          <p:nvPr/>
        </p:nvSpPr>
        <p:spPr>
          <a:xfrm>
            <a:off x="8019068" y="6304002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555092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51" y="507451"/>
            <a:ext cx="6843527" cy="4452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1826" y="1879453"/>
            <a:ext cx="5210174" cy="3080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07" y="3283363"/>
            <a:ext cx="4514117" cy="34909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43046" y="1723292"/>
            <a:ext cx="2624504" cy="68394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648325" y="4859063"/>
            <a:ext cx="1828800" cy="90317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0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14661 -0.12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31" y="-6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47" y="3634220"/>
            <a:ext cx="1886824" cy="460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65" y="4775852"/>
            <a:ext cx="2224005" cy="1421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4" y="3460749"/>
            <a:ext cx="2272010" cy="25809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1639" y="20310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Process</a:t>
            </a:r>
            <a:r>
              <a:rPr lang="en-US" sz="3200" dirty="0" err="1">
                <a:sym typeface="Wingdings" panose="05000000000000000000" pitchFamily="2" charset="2"/>
              </a:rPr>
              <a:t>Pattern</a:t>
            </a:r>
            <a:endParaRPr lang="en-US" sz="3200" dirty="0">
              <a:sym typeface="Wingdings" panose="05000000000000000000" pitchFamily="2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47935" y="78026"/>
            <a:ext cx="3072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Pattern</a:t>
            </a:r>
            <a:r>
              <a:rPr lang="en-US" sz="3200" dirty="0" err="1">
                <a:sym typeface="Wingdings" panose="05000000000000000000" pitchFamily="2" charset="2"/>
              </a:rPr>
              <a:t>Process</a:t>
            </a:r>
            <a:endParaRPr lang="en-US" sz="3200" dirty="0">
              <a:sym typeface="Wingdings" panose="05000000000000000000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39" y="847321"/>
            <a:ext cx="3136690" cy="2105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558" y="847321"/>
            <a:ext cx="4264495" cy="2540024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307" y="3864252"/>
            <a:ext cx="3415658" cy="256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6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27" y="485775"/>
            <a:ext cx="3148874" cy="278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776" y="3876675"/>
            <a:ext cx="4813223" cy="2981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975" y="304800"/>
            <a:ext cx="8562976" cy="6389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723" y="440272"/>
            <a:ext cx="186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Garbage in….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92973" y="3661865"/>
            <a:ext cx="1983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…Garbage out</a:t>
            </a:r>
          </a:p>
        </p:txBody>
      </p:sp>
      <p:sp>
        <p:nvSpPr>
          <p:cNvPr id="9" name="Down Arrow 8"/>
          <p:cNvSpPr/>
          <p:nvPr/>
        </p:nvSpPr>
        <p:spPr>
          <a:xfrm rot="17447073">
            <a:off x="4904331" y="255782"/>
            <a:ext cx="1449261" cy="662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5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8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0806" y="281354"/>
            <a:ext cx="7103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2800" b="1" dirty="0"/>
            </a:br>
            <a:r>
              <a:rPr lang="en-US" sz="2800" b="1" dirty="0"/>
              <a:t>Solutions are not as easy as they might seem…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3643" y="1767586"/>
            <a:ext cx="114183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Extrapolations and interpolations are still strongly biased by sample grain/extent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Partitioning of scales (e.g., </a:t>
            </a:r>
            <a:r>
              <a:rPr lang="en-US" sz="2400" b="1" dirty="0">
                <a:latin typeface="Symbol" panose="05050102010706020507" pitchFamily="18" charset="2"/>
              </a:rPr>
              <a:t>a</a:t>
            </a:r>
            <a:r>
              <a:rPr lang="en-US" sz="2400" b="1" dirty="0"/>
              <a:t>-diversity, 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-diversity, </a:t>
            </a:r>
            <a:r>
              <a:rPr lang="en-US" sz="2400" b="1" dirty="0">
                <a:latin typeface="Symbol" panose="05050102010706020507" pitchFamily="18" charset="2"/>
              </a:rPr>
              <a:t>g</a:t>
            </a:r>
            <a:r>
              <a:rPr lang="en-US" sz="2400" b="1" dirty="0"/>
              <a:t>-diversity) doesn’t account for non-</a:t>
            </a:r>
            <a:r>
              <a:rPr lang="en-US" sz="2400" b="1" dirty="0" err="1"/>
              <a:t>linearities</a:t>
            </a:r>
            <a:r>
              <a:rPr lang="en-US" sz="24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Explicit scaling exponents (e.g., species-accumulations, species-area relationships) are confounded by multiple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8872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85" y="506563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657233" y="7413"/>
            <a:ext cx="719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.. 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2803872" y="4116282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3152658" y="1736891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7664129" y="3536139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7570142" y="2429538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3718960" y="2796384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6082452" y="1764758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4115" y="4174297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30559" y="469103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48098" y="4478903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5305" y="2094209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82080" y="2468073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2036546" y="1140841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37358" y="699835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893" y="469078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221448" y="418837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7478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7414" y="6200549"/>
            <a:ext cx="754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3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3127375" y="965232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034744" y="4969141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sp>
        <p:nvSpPr>
          <p:cNvPr id="64517" name="TextBox 1"/>
          <p:cNvSpPr txBox="1">
            <a:spLocks noChangeArrowheads="1"/>
          </p:cNvSpPr>
          <p:nvPr/>
        </p:nvSpPr>
        <p:spPr bwMode="auto">
          <a:xfrm>
            <a:off x="2644027" y="44318"/>
            <a:ext cx="53976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-diversity is also complicated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720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720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606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655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3611564" y="2998820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77100" y="1003333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84976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17964" y="1928844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5265737" y="1122985"/>
            <a:ext cx="495300" cy="1936160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584143" y="4256120"/>
            <a:ext cx="57759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1855788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4518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3190876" y="1735139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190876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4302126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769144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2078038" y="258763"/>
            <a:ext cx="7292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3246439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3427414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16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3254376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143251" y="16033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983038" y="1744664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630613" y="3532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941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743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010025" y="4319589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573714" y="1957389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237414" y="1949451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162551" y="1654176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807200" y="1612901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111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127750" y="2770189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405563" y="1725614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442075" y="2743201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381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81599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5A36F4-7AF8-415D-8BA2-FB04BD25E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543" y="0"/>
            <a:ext cx="132106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8EE4A3-C169-4FEC-A683-22C9B940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2" y="5419835"/>
            <a:ext cx="10515600" cy="11151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Part 1. Biodiversity gradients</a:t>
            </a:r>
          </a:p>
        </p:txBody>
      </p:sp>
    </p:spTree>
    <p:extLst>
      <p:ext uri="{BB962C8B-B14F-4D97-AF65-F5344CB8AC3E}">
        <p14:creationId xmlns:p14="http://schemas.microsoft.com/office/powerpoint/2010/main" val="6696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703457" y="3268282"/>
            <a:ext cx="7206464" cy="3537009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201807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Fishes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23569" y="68775"/>
            <a:ext cx="5017381" cy="3425050"/>
            <a:chOff x="5872831" y="-95760"/>
            <a:chExt cx="6245084" cy="42852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-95760"/>
              <a:ext cx="2211215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37231" y="97959"/>
            <a:ext cx="4877246" cy="2861573"/>
            <a:chOff x="231342" y="-55728"/>
            <a:chExt cx="5772150" cy="33769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-55728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1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1650</Words>
  <Application>Microsoft Office PowerPoint</Application>
  <PresentationFormat>Widescreen</PresentationFormat>
  <Paragraphs>384</Paragraphs>
  <Slides>74</Slides>
  <Notes>17</Notes>
  <HiddenSlides>19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ＭＳ Ｐゴシック</vt:lpstr>
      <vt:lpstr>Abadi</vt:lpstr>
      <vt:lpstr>Arial</vt:lpstr>
      <vt:lpstr>Calibri</vt:lpstr>
      <vt:lpstr>Calibri Light</vt:lpstr>
      <vt:lpstr>Cambria Math</vt:lpstr>
      <vt:lpstr>Symbol</vt:lpstr>
      <vt:lpstr>Verdana</vt:lpstr>
      <vt:lpstr>Wingdings</vt:lpstr>
      <vt:lpstr>Office Theme</vt:lpstr>
      <vt:lpstr>Week 2: Measuring and comparing biodiversity</vt:lpstr>
      <vt:lpstr>This week</vt:lpstr>
      <vt:lpstr>Today</vt:lpstr>
      <vt:lpstr>Learning objectives</vt:lpstr>
      <vt:lpstr>PowerPoint Presentation</vt:lpstr>
      <vt:lpstr>PowerPoint Presentation</vt:lpstr>
      <vt:lpstr>PowerPoint Presentation</vt:lpstr>
      <vt:lpstr>Part 1. Biodiversity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biodiversity gradients</vt:lpstr>
      <vt:lpstr>Part 2. Measuring biodiversity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Candy lab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ways of visualizing a community</vt:lpstr>
      <vt:lpstr>Part 3. Comparing biodiversity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Wrap-up</vt:lpstr>
      <vt:lpstr>Tree data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Biodiversity Change in the Anthropocene: Conceptual and Computational Challenges</dc:title>
  <dc:creator>Jonathan Chase</dc:creator>
  <cp:lastModifiedBy>van Klink, Roel</cp:lastModifiedBy>
  <cp:revision>232</cp:revision>
  <cp:lastPrinted>2016-11-21T07:39:46Z</cp:lastPrinted>
  <dcterms:created xsi:type="dcterms:W3CDTF">2014-11-17T10:19:33Z</dcterms:created>
  <dcterms:modified xsi:type="dcterms:W3CDTF">2024-01-14T13:10:57Z</dcterms:modified>
</cp:coreProperties>
</file>